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62" r:id="rId3"/>
    <p:sldId id="258" r:id="rId4"/>
    <p:sldId id="260" r:id="rId5"/>
    <p:sldId id="259" r:id="rId6"/>
    <p:sldId id="263" r:id="rId7"/>
    <p:sldId id="313" r:id="rId8"/>
    <p:sldId id="265" r:id="rId9"/>
    <p:sldId id="264" r:id="rId10"/>
    <p:sldId id="281" r:id="rId11"/>
    <p:sldId id="314" r:id="rId12"/>
    <p:sldId id="315" r:id="rId13"/>
    <p:sldId id="317" r:id="rId14"/>
    <p:sldId id="318" r:id="rId15"/>
    <p:sldId id="316" r:id="rId16"/>
    <p:sldId id="269" r:id="rId17"/>
    <p:sldId id="272" r:id="rId18"/>
    <p:sldId id="319" r:id="rId19"/>
    <p:sldId id="320" r:id="rId20"/>
    <p:sldId id="321" r:id="rId21"/>
    <p:sldId id="276" r:id="rId22"/>
    <p:sldId id="322" r:id="rId23"/>
    <p:sldId id="268" r:id="rId24"/>
    <p:sldId id="323" r:id="rId25"/>
    <p:sldId id="282" r:id="rId26"/>
    <p:sldId id="283" r:id="rId27"/>
    <p:sldId id="291" r:id="rId28"/>
  </p:sldIdLst>
  <p:sldSz cx="9144000" cy="5143500" type="screen16x9"/>
  <p:notesSz cx="6858000" cy="9144000"/>
  <p:embeddedFontLst>
    <p:embeddedFont>
      <p:font typeface="Barlow SemiBold" panose="00000700000000000000" pitchFamily="2" charset="0"/>
      <p:regular r:id="rId30"/>
      <p:bold r:id="rId31"/>
      <p:italic r:id="rId32"/>
      <p:boldItalic r:id="rId33"/>
    </p:embeddedFont>
    <p:embeddedFont>
      <p:font typeface="Commissioner" panose="020B0604020202020204" charset="0"/>
      <p:regular r:id="rId34"/>
      <p:bold r:id="rId35"/>
    </p:embeddedFont>
    <p:embeddedFont>
      <p:font typeface="Commissioner ExtraBold" charset="0"/>
      <p:bold r:id="rId36"/>
    </p:embeddedFont>
    <p:embeddedFont>
      <p:font typeface="Francois One" panose="020B0604020202020204" charset="0"/>
      <p:regular r:id="rId37"/>
    </p:embeddedFont>
    <p:embeddedFont>
      <p:font typeface="IBM Plex Sans" panose="020B0503050203000203"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Syne" panose="020B0604020202020204" charset="0"/>
      <p:regular r:id="rId46"/>
      <p:bold r:id="rId47"/>
    </p:embeddedFont>
    <p:embeddedFont>
      <p:font typeface="Syne SemiBold"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26BF4E-7176-436C-A7CC-02E3C34030F9}">
  <a:tblStyle styleId="{2D26BF4E-7176-436C-A7CC-02E3C34030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30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51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993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02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91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710ee6ade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710ee6ad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2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70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710ee6ade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710ee6ad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7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710ee6ade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710ee6ade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87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710ee6ade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710ee6a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9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e710ee6ade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e710ee6ade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e710ee6ade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e710ee6ade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811cd571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811cd571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710ee6ad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710ee6ad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2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10ee6ad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10ee6ad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811cd57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811cd57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6437789" y="909179"/>
            <a:ext cx="1080149" cy="1062207"/>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800000">
            <a:off x="5526361" y="3306202"/>
            <a:ext cx="3897993" cy="199204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9325" y="-87300"/>
            <a:ext cx="3138011" cy="1353475"/>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1709188" y="1440719"/>
            <a:ext cx="3264300" cy="407100"/>
          </a:xfrm>
          <a:prstGeom prst="rect">
            <a:avLst/>
          </a:prstGeom>
        </p:spPr>
        <p:txBody>
          <a:bodyPr spcFirstLastPara="1" wrap="square" lIns="0" tIns="0" rIns="0" bIns="0" anchor="t" anchorCtr="0">
            <a:noAutofit/>
          </a:bodyPr>
          <a:lstStyle>
            <a:lvl1pPr lvl="0" algn="l"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24" name="Google Shape;124;p17"/>
          <p:cNvSpPr txBox="1">
            <a:spLocks noGrp="1"/>
          </p:cNvSpPr>
          <p:nvPr>
            <p:ph type="subTitle" idx="1"/>
          </p:nvPr>
        </p:nvSpPr>
        <p:spPr>
          <a:xfrm>
            <a:off x="1708738" y="1936372"/>
            <a:ext cx="3265200" cy="176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42"/>
        <p:cNvGrpSpPr/>
        <p:nvPr/>
      </p:nvGrpSpPr>
      <p:grpSpPr>
        <a:xfrm>
          <a:off x="0" y="0"/>
          <a:ext cx="0" cy="0"/>
          <a:chOff x="0" y="0"/>
          <a:chExt cx="0" cy="0"/>
        </a:xfrm>
      </p:grpSpPr>
      <p:sp>
        <p:nvSpPr>
          <p:cNvPr id="143" name="Google Shape;143;p20"/>
          <p:cNvSpPr/>
          <p:nvPr/>
        </p:nvSpPr>
        <p:spPr>
          <a:xfrm>
            <a:off x="-804300" y="4317374"/>
            <a:ext cx="2023768" cy="13159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3180931">
            <a:off x="6093995" y="-214534"/>
            <a:ext cx="3897900" cy="199199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0"/>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0"/>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9" name="Google Shape;149;p20"/>
          <p:cNvSpPr txBox="1">
            <a:spLocks noGrp="1"/>
          </p:cNvSpPr>
          <p:nvPr>
            <p:ph type="title" idx="3" hasCustomPrompt="1"/>
          </p:nvPr>
        </p:nvSpPr>
        <p:spPr>
          <a:xfrm>
            <a:off x="18315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0" name="Google Shape;150;p20"/>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0"/>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20"/>
          <p:cNvSpPr txBox="1">
            <a:spLocks noGrp="1"/>
          </p:cNvSpPr>
          <p:nvPr>
            <p:ph type="title" idx="6" hasCustomPrompt="1"/>
          </p:nvPr>
        </p:nvSpPr>
        <p:spPr>
          <a:xfrm>
            <a:off x="4154100" y="1571491"/>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20"/>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0"/>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5" name="Google Shape;155;p20"/>
          <p:cNvSpPr txBox="1">
            <a:spLocks noGrp="1"/>
          </p:cNvSpPr>
          <p:nvPr>
            <p:ph type="title" idx="9" hasCustomPrompt="1"/>
          </p:nvPr>
        </p:nvSpPr>
        <p:spPr>
          <a:xfrm>
            <a:off x="64766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7">
    <p:spTree>
      <p:nvGrpSpPr>
        <p:cNvPr id="1" name="Shape 156"/>
        <p:cNvGrpSpPr/>
        <p:nvPr/>
      </p:nvGrpSpPr>
      <p:grpSpPr>
        <a:xfrm>
          <a:off x="0" y="0"/>
          <a:ext cx="0" cy="0"/>
          <a:chOff x="0" y="0"/>
          <a:chExt cx="0" cy="0"/>
        </a:xfrm>
      </p:grpSpPr>
      <p:sp>
        <p:nvSpPr>
          <p:cNvPr id="157" name="Google Shape;157;p21"/>
          <p:cNvSpPr/>
          <p:nvPr/>
        </p:nvSpPr>
        <p:spPr>
          <a:xfrm rot="10800000" flipH="1">
            <a:off x="7837877" y="2932289"/>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a:off x="-1316617" y="-131060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1339675" y="4064989"/>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1204188" y="1756923"/>
            <a:ext cx="3264300" cy="40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61" name="Google Shape;161;p21"/>
          <p:cNvSpPr txBox="1">
            <a:spLocks noGrp="1"/>
          </p:cNvSpPr>
          <p:nvPr>
            <p:ph type="subTitle" idx="1"/>
          </p:nvPr>
        </p:nvSpPr>
        <p:spPr>
          <a:xfrm>
            <a:off x="1203750" y="2252577"/>
            <a:ext cx="3265200" cy="1134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187"/>
        <p:cNvGrpSpPr/>
        <p:nvPr/>
      </p:nvGrpSpPr>
      <p:grpSpPr>
        <a:xfrm>
          <a:off x="0" y="0"/>
          <a:ext cx="0" cy="0"/>
          <a:chOff x="0" y="0"/>
          <a:chExt cx="0" cy="0"/>
        </a:xfrm>
      </p:grpSpPr>
      <p:sp>
        <p:nvSpPr>
          <p:cNvPr id="188" name="Google Shape;188;p25"/>
          <p:cNvSpPr/>
          <p:nvPr/>
        </p:nvSpPr>
        <p:spPr>
          <a:xfrm>
            <a:off x="-36275" y="-110175"/>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10800000">
            <a:off x="5840450" y="3807400"/>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993300" y="473725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10800000">
            <a:off x="-194050" y="-1101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5"/>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4" name="Google Shape;194;p25"/>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5"/>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25"/>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208"/>
        <p:cNvGrpSpPr/>
        <p:nvPr/>
      </p:nvGrpSpPr>
      <p:grpSpPr>
        <a:xfrm>
          <a:off x="0" y="0"/>
          <a:ext cx="0" cy="0"/>
          <a:chOff x="0" y="0"/>
          <a:chExt cx="0" cy="0"/>
        </a:xfrm>
      </p:grpSpPr>
      <p:sp>
        <p:nvSpPr>
          <p:cNvPr id="209" name="Google Shape;209;p27"/>
          <p:cNvSpPr/>
          <p:nvPr/>
        </p:nvSpPr>
        <p:spPr>
          <a:xfrm>
            <a:off x="680325" y="-66800"/>
            <a:ext cx="725515" cy="673834"/>
          </a:xfrm>
          <a:custGeom>
            <a:avLst/>
            <a:gdLst/>
            <a:ahLst/>
            <a:cxnLst/>
            <a:rect l="l" t="t" r="r" b="b"/>
            <a:pathLst>
              <a:path w="16846" h="15646" extrusionOk="0">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2063815" y="303848"/>
            <a:ext cx="793045" cy="291696"/>
          </a:xfrm>
          <a:custGeom>
            <a:avLst/>
            <a:gdLst/>
            <a:ahLst/>
            <a:cxnLst/>
            <a:rect l="l" t="t" r="r" b="b"/>
            <a:pathLst>
              <a:path w="18414" h="6773" extrusionOk="0">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1007861" y="-66800"/>
            <a:ext cx="2673587" cy="668063"/>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602374" y="3763375"/>
            <a:ext cx="2751085" cy="19883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758925" y="378760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125150" y="-2428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2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7" name="Google Shape;217;p27"/>
          <p:cNvSpPr txBox="1">
            <a:spLocks noGrp="1"/>
          </p:cNvSpPr>
          <p:nvPr>
            <p:ph type="title" idx="2"/>
          </p:nvPr>
        </p:nvSpPr>
        <p:spPr>
          <a:xfrm>
            <a:off x="4878434" y="17119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2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9" name="Google Shape;219;p2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2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2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13">
    <p:spTree>
      <p:nvGrpSpPr>
        <p:cNvPr id="1" name="Shape 224"/>
        <p:cNvGrpSpPr/>
        <p:nvPr/>
      </p:nvGrpSpPr>
      <p:grpSpPr>
        <a:xfrm>
          <a:off x="0" y="0"/>
          <a:ext cx="0" cy="0"/>
          <a:chOff x="0" y="0"/>
          <a:chExt cx="0" cy="0"/>
        </a:xfrm>
      </p:grpSpPr>
      <p:sp>
        <p:nvSpPr>
          <p:cNvPr id="225" name="Google Shape;225;p28"/>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5840518" y="-39891"/>
            <a:ext cx="3099547" cy="57939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rot="10800000" flipH="1">
            <a:off x="-615684" y="-337073"/>
            <a:ext cx="3275626" cy="709303"/>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28"/>
          <p:cNvSpPr txBox="1">
            <a:spLocks noGrp="1"/>
          </p:cNvSpPr>
          <p:nvPr>
            <p:ph type="subTitle" idx="1"/>
          </p:nvPr>
        </p:nvSpPr>
        <p:spPr>
          <a:xfrm>
            <a:off x="867525"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0" name="Google Shape;230;p28"/>
          <p:cNvSpPr txBox="1">
            <a:spLocks noGrp="1"/>
          </p:cNvSpPr>
          <p:nvPr>
            <p:ph type="subTitle" idx="2"/>
          </p:nvPr>
        </p:nvSpPr>
        <p:spPr>
          <a:xfrm>
            <a:off x="867525" y="4132275"/>
            <a:ext cx="1920300" cy="4545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1" name="Google Shape;231;p28"/>
          <p:cNvSpPr txBox="1">
            <a:spLocks noGrp="1"/>
          </p:cNvSpPr>
          <p:nvPr>
            <p:ph type="subTitle" idx="3"/>
          </p:nvPr>
        </p:nvSpPr>
        <p:spPr>
          <a:xfrm>
            <a:off x="6319938"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28"/>
          <p:cNvSpPr txBox="1">
            <a:spLocks noGrp="1"/>
          </p:cNvSpPr>
          <p:nvPr>
            <p:ph type="subTitle" idx="4"/>
          </p:nvPr>
        </p:nvSpPr>
        <p:spPr>
          <a:xfrm>
            <a:off x="6319950"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3" name="Google Shape;233;p28"/>
          <p:cNvSpPr txBox="1">
            <a:spLocks noGrp="1"/>
          </p:cNvSpPr>
          <p:nvPr>
            <p:ph type="subTitle" idx="5"/>
          </p:nvPr>
        </p:nvSpPr>
        <p:spPr>
          <a:xfrm>
            <a:off x="3593731"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8"/>
          <p:cNvSpPr txBox="1">
            <a:spLocks noGrp="1"/>
          </p:cNvSpPr>
          <p:nvPr>
            <p:ph type="subTitle" idx="6"/>
          </p:nvPr>
        </p:nvSpPr>
        <p:spPr>
          <a:xfrm>
            <a:off x="3593592"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28"/>
          <p:cNvSpPr txBox="1">
            <a:spLocks noGrp="1"/>
          </p:cNvSpPr>
          <p:nvPr>
            <p:ph type="subTitle" idx="7"/>
          </p:nvPr>
        </p:nvSpPr>
        <p:spPr>
          <a:xfrm>
            <a:off x="867525" y="1984248"/>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 name="Google Shape;236;p28"/>
          <p:cNvSpPr txBox="1">
            <a:spLocks noGrp="1"/>
          </p:cNvSpPr>
          <p:nvPr>
            <p:ph type="subTitle" idx="8"/>
          </p:nvPr>
        </p:nvSpPr>
        <p:spPr>
          <a:xfrm>
            <a:off x="867525" y="2435276"/>
            <a:ext cx="1920300" cy="451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8"/>
          <p:cNvSpPr txBox="1">
            <a:spLocks noGrp="1"/>
          </p:cNvSpPr>
          <p:nvPr>
            <p:ph type="subTitle" idx="9"/>
          </p:nvPr>
        </p:nvSpPr>
        <p:spPr>
          <a:xfrm>
            <a:off x="6319947"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8" name="Google Shape;238;p28"/>
          <p:cNvSpPr txBox="1">
            <a:spLocks noGrp="1"/>
          </p:cNvSpPr>
          <p:nvPr>
            <p:ph type="subTitle" idx="13"/>
          </p:nvPr>
        </p:nvSpPr>
        <p:spPr>
          <a:xfrm>
            <a:off x="6319938"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28"/>
          <p:cNvSpPr txBox="1">
            <a:spLocks noGrp="1"/>
          </p:cNvSpPr>
          <p:nvPr>
            <p:ph type="subTitle" idx="14"/>
          </p:nvPr>
        </p:nvSpPr>
        <p:spPr>
          <a:xfrm>
            <a:off x="3593736"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28"/>
          <p:cNvSpPr txBox="1">
            <a:spLocks noGrp="1"/>
          </p:cNvSpPr>
          <p:nvPr>
            <p:ph type="subTitle" idx="15"/>
          </p:nvPr>
        </p:nvSpPr>
        <p:spPr>
          <a:xfrm>
            <a:off x="3593592"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353872" y="-169303"/>
            <a:ext cx="7887674" cy="10687980"/>
          </a:xfrm>
          <a:custGeom>
            <a:avLst/>
            <a:gdLst/>
            <a:ahLst/>
            <a:cxnLst/>
            <a:rect l="l" t="t" r="r" b="b"/>
            <a:pathLst>
              <a:path w="23730" h="31753" extrusionOk="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234475" y="4471600"/>
            <a:ext cx="3451957" cy="747486"/>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312624" y="-89900"/>
            <a:ext cx="3002097" cy="801511"/>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02721" y="-533225"/>
            <a:ext cx="3477765" cy="2240359"/>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6552475" y="-3407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843000" y="1436150"/>
            <a:ext cx="4844400" cy="22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52" name="Google Shape;52;p7"/>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lvl1pPr lvl="0" algn="l"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3269949" y="3913766"/>
            <a:ext cx="6732640" cy="125851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26096" y="-193028"/>
            <a:ext cx="3369906" cy="172236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6098039" y="3457193"/>
            <a:ext cx="3402170" cy="173865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509300" y="-193031"/>
            <a:ext cx="2657853" cy="709603"/>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7"/>
        <p:cNvGrpSpPr/>
        <p:nvPr/>
      </p:nvGrpSpPr>
      <p:grpSpPr>
        <a:xfrm>
          <a:off x="0" y="0"/>
          <a:ext cx="0" cy="0"/>
          <a:chOff x="0" y="0"/>
          <a:chExt cx="0" cy="0"/>
        </a:xfrm>
      </p:grpSpPr>
      <p:sp>
        <p:nvSpPr>
          <p:cNvPr id="108" name="Google Shape;108;p16"/>
          <p:cNvSpPr/>
          <p:nvPr/>
        </p:nvSpPr>
        <p:spPr>
          <a:xfrm>
            <a:off x="-21275" y="-60700"/>
            <a:ext cx="2635657" cy="1136802"/>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rot="10800000">
            <a:off x="6034253" y="4475810"/>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776299"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6"/>
          <p:cNvSpPr txBox="1">
            <a:spLocks noGrp="1"/>
          </p:cNvSpPr>
          <p:nvPr>
            <p:ph type="subTitle" idx="1"/>
          </p:nvPr>
        </p:nvSpPr>
        <p:spPr>
          <a:xfrm>
            <a:off x="778249" y="3718907"/>
            <a:ext cx="23094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2" name="Google Shape;112;p16"/>
          <p:cNvSpPr txBox="1">
            <a:spLocks noGrp="1"/>
          </p:cNvSpPr>
          <p:nvPr>
            <p:ph type="title" idx="2"/>
          </p:nvPr>
        </p:nvSpPr>
        <p:spPr>
          <a:xfrm>
            <a:off x="3415350"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subTitle" idx="3"/>
          </p:nvPr>
        </p:nvSpPr>
        <p:spPr>
          <a:xfrm>
            <a:off x="3415350"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4" name="Google Shape;114;p16"/>
          <p:cNvSpPr txBox="1">
            <a:spLocks noGrp="1"/>
          </p:cNvSpPr>
          <p:nvPr>
            <p:ph type="title" idx="4"/>
          </p:nvPr>
        </p:nvSpPr>
        <p:spPr>
          <a:xfrm>
            <a:off x="6031851"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5"/>
          </p:nvPr>
        </p:nvSpPr>
        <p:spPr>
          <a:xfrm>
            <a:off x="6031851"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6"/>
          <p:cNvSpPr txBox="1">
            <a:spLocks noGrp="1"/>
          </p:cNvSpPr>
          <p:nvPr>
            <p:ph type="title" idx="6"/>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6"/>
          <p:cNvSpPr/>
          <p:nvPr/>
        </p:nvSpPr>
        <p:spPr>
          <a:xfrm>
            <a:off x="7749100" y="350502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2" r:id="rId9"/>
    <p:sldLayoutId id="2147483663" r:id="rId10"/>
    <p:sldLayoutId id="2147483664" r:id="rId11"/>
    <p:sldLayoutId id="2147483666" r:id="rId12"/>
    <p:sldLayoutId id="2147483667" r:id="rId13"/>
    <p:sldLayoutId id="2147483671" r:id="rId14"/>
    <p:sldLayoutId id="2147483673" r:id="rId15"/>
    <p:sldLayoutId id="2147483674" r:id="rId16"/>
    <p:sldLayoutId id="2147483678" r:id="rId17"/>
    <p:sldLayoutId id="2147483679"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inkercad.com/things/9kcPvjacP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tinkercad.com/things/08YV6JUkiR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tinkercad.com/things/jpo5ouY8yAN"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inkercad.com/things/lCy6VK0r6lv"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tinkercad.com/things/7D5uT1bKfVC"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CRYLYA </a:t>
            </a:r>
            <a:br>
              <a:rPr lang="en" dirty="0"/>
            </a:br>
            <a:r>
              <a:rPr lang="en" dirty="0"/>
              <a:t>WHEELCHAIR</a:t>
            </a:r>
            <a:endParaRPr dirty="0"/>
          </a:p>
        </p:txBody>
      </p:sp>
      <p:sp>
        <p:nvSpPr>
          <p:cNvPr id="297" name="Google Shape;297;p37"/>
          <p:cNvSpPr/>
          <p:nvPr/>
        </p:nvSpPr>
        <p:spPr>
          <a:xfrm>
            <a:off x="1597000" y="3549250"/>
            <a:ext cx="38949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1"/>
          </p:nvPr>
        </p:nvSpPr>
        <p:spPr>
          <a:xfrm>
            <a:off x="1762900" y="3607600"/>
            <a:ext cx="3585766" cy="3532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Give your loved ones wings to fly</a:t>
            </a:r>
            <a:endParaRPr dirty="0"/>
          </a:p>
        </p:txBody>
      </p:sp>
      <p:sp>
        <p:nvSpPr>
          <p:cNvPr id="5" name="Google Shape;298;p37">
            <a:extLst>
              <a:ext uri="{FF2B5EF4-FFF2-40B4-BE49-F238E27FC236}">
                <a16:creationId xmlns:a16="http://schemas.microsoft.com/office/drawing/2014/main" id="{71327FDB-084D-4AB9-948C-7FDC61E48010}"/>
              </a:ext>
            </a:extLst>
          </p:cNvPr>
          <p:cNvSpPr txBox="1">
            <a:spLocks/>
          </p:cNvSpPr>
          <p:nvPr/>
        </p:nvSpPr>
        <p:spPr>
          <a:xfrm>
            <a:off x="1751567" y="4085206"/>
            <a:ext cx="3585766" cy="3532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indent="0"/>
            <a:r>
              <a:rPr lang="en-US" dirty="0"/>
              <a:t>By Team Sinister Rewind</a:t>
            </a:r>
          </a:p>
        </p:txBody>
      </p:sp>
      <p:pic>
        <p:nvPicPr>
          <p:cNvPr id="3" name="Picture 2">
            <a:extLst>
              <a:ext uri="{FF2B5EF4-FFF2-40B4-BE49-F238E27FC236}">
                <a16:creationId xmlns:a16="http://schemas.microsoft.com/office/drawing/2014/main" id="{2296196A-DF89-4A27-A944-E324C59FA7FA}"/>
              </a:ext>
            </a:extLst>
          </p:cNvPr>
          <p:cNvPicPr>
            <a:picLocks noChangeAspect="1"/>
          </p:cNvPicPr>
          <p:nvPr/>
        </p:nvPicPr>
        <p:blipFill>
          <a:blip r:embed="rId3"/>
          <a:stretch>
            <a:fillRect/>
          </a:stretch>
        </p:blipFill>
        <p:spPr>
          <a:xfrm>
            <a:off x="4975250" y="-243900"/>
            <a:ext cx="51435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AUTOPILOT</a:t>
            </a:r>
            <a:endParaRPr dirty="0"/>
          </a:p>
        </p:txBody>
      </p:sp>
      <p:sp>
        <p:nvSpPr>
          <p:cNvPr id="906" name="Google Shape;906;p62"/>
          <p:cNvSpPr txBox="1">
            <a:spLocks noGrp="1"/>
          </p:cNvSpPr>
          <p:nvPr>
            <p:ph type="subTitle" idx="1"/>
          </p:nvPr>
        </p:nvSpPr>
        <p:spPr>
          <a:xfrm>
            <a:off x="713250" y="1746051"/>
            <a:ext cx="3729000" cy="1135600"/>
          </a:xfrm>
          <a:prstGeom prst="rect">
            <a:avLst/>
          </a:prstGeom>
        </p:spPr>
        <p:txBody>
          <a:bodyPr spcFirstLastPara="1" wrap="square" lIns="0" tIns="0" rIns="0" bIns="0" anchor="t" anchorCtr="0">
            <a:noAutofit/>
          </a:bodyPr>
          <a:lstStyle/>
          <a:p>
            <a:pPr algn="l"/>
            <a:r>
              <a:rPr lang="en-US" sz="1600" dirty="0">
                <a:solidFill>
                  <a:schemeClr val="tx2"/>
                </a:solidFill>
              </a:rPr>
              <a:t>Automatic navigation around obstacles.</a:t>
            </a:r>
          </a:p>
          <a:p>
            <a:pPr algn="l"/>
            <a:endParaRPr lang="en-US" sz="1600" dirty="0">
              <a:solidFill>
                <a:schemeClr val="tx2"/>
              </a:solidFill>
            </a:endParaRPr>
          </a:p>
          <a:p>
            <a:pPr algn="l"/>
            <a:r>
              <a:rPr lang="en-US" sz="1600" dirty="0">
                <a:solidFill>
                  <a:schemeClr val="tx2"/>
                </a:solidFill>
              </a:rPr>
              <a:t>The sensors detect if there is an object in front of the chair and stop or turn accordingly.</a:t>
            </a:r>
          </a:p>
        </p:txBody>
      </p:sp>
      <p:pic>
        <p:nvPicPr>
          <p:cNvPr id="4" name="Picture 3">
            <a:extLst>
              <a:ext uri="{FF2B5EF4-FFF2-40B4-BE49-F238E27FC236}">
                <a16:creationId xmlns:a16="http://schemas.microsoft.com/office/drawing/2014/main" id="{2EED7B61-6C59-4292-AE6C-777FD95A3654}"/>
              </a:ext>
            </a:extLst>
          </p:cNvPr>
          <p:cNvPicPr>
            <a:picLocks noChangeAspect="1"/>
          </p:cNvPicPr>
          <p:nvPr/>
        </p:nvPicPr>
        <p:blipFill rotWithShape="1">
          <a:blip r:embed="rId3"/>
          <a:srcRect l="7875" r="13226"/>
          <a:stretch/>
        </p:blipFill>
        <p:spPr>
          <a:xfrm>
            <a:off x="4572000" y="1263478"/>
            <a:ext cx="3809858" cy="2297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ubtitle 3">
            <a:extLst>
              <a:ext uri="{FF2B5EF4-FFF2-40B4-BE49-F238E27FC236}">
                <a16:creationId xmlns:a16="http://schemas.microsoft.com/office/drawing/2014/main" id="{63C430A4-8FDE-44E7-AAC1-CE8C332E4346}"/>
              </a:ext>
            </a:extLst>
          </p:cNvPr>
          <p:cNvSpPr txBox="1">
            <a:spLocks/>
          </p:cNvSpPr>
          <p:nvPr/>
        </p:nvSpPr>
        <p:spPr>
          <a:xfrm>
            <a:off x="2272670" y="4456193"/>
            <a:ext cx="8998027" cy="11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algn="l"/>
            <a:r>
              <a:rPr lang="en-US" sz="1200" dirty="0">
                <a:solidFill>
                  <a:schemeClr val="tx1"/>
                </a:solidFill>
              </a:rPr>
              <a:t>	</a:t>
            </a:r>
            <a:r>
              <a:rPr lang="en-US" sz="1200" dirty="0" err="1">
                <a:solidFill>
                  <a:schemeClr val="tx1"/>
                </a:solidFill>
              </a:rPr>
              <a:t>TinkerCAD</a:t>
            </a:r>
            <a:r>
              <a:rPr lang="en-US" sz="1200" dirty="0">
                <a:solidFill>
                  <a:schemeClr val="tx1"/>
                </a:solidFill>
              </a:rPr>
              <a:t> Simulation link:</a:t>
            </a:r>
          </a:p>
          <a:p>
            <a:pPr algn="l"/>
            <a:r>
              <a:rPr lang="en-IN" sz="1200" b="0" i="0" u="none" strike="noStrike" dirty="0">
                <a:solidFill>
                  <a:schemeClr val="tx1"/>
                </a:solidFill>
                <a:effectLst/>
                <a:latin typeface="Arial" panose="020B0604020202020204" pitchFamily="34" charset="0"/>
              </a:rPr>
              <a:t>	</a:t>
            </a:r>
            <a:r>
              <a:rPr lang="en-US" sz="1400" dirty="0" err="1">
                <a:hlinkClick r:id="rId4"/>
              </a:rPr>
              <a:t>Autodrive</a:t>
            </a:r>
            <a:r>
              <a:rPr lang="en-US" sz="1400" dirty="0">
                <a:hlinkClick r:id="rId4"/>
              </a:rPr>
              <a:t> | </a:t>
            </a:r>
            <a:r>
              <a:rPr lang="en-US" sz="1400" dirty="0" err="1">
                <a:hlinkClick r:id="rId4"/>
              </a:rPr>
              <a:t>Tinkercad</a:t>
            </a:r>
            <a:endParaRPr lang="en-IN" sz="11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MANUAL NAVIGATION</a:t>
            </a:r>
            <a:endParaRPr dirty="0"/>
          </a:p>
        </p:txBody>
      </p:sp>
      <p:sp>
        <p:nvSpPr>
          <p:cNvPr id="906" name="Google Shape;906;p62"/>
          <p:cNvSpPr txBox="1">
            <a:spLocks noGrp="1"/>
          </p:cNvSpPr>
          <p:nvPr>
            <p:ph type="subTitle" idx="1"/>
          </p:nvPr>
        </p:nvSpPr>
        <p:spPr>
          <a:xfrm>
            <a:off x="713250" y="1746051"/>
            <a:ext cx="3729000" cy="1135600"/>
          </a:xfrm>
          <a:prstGeom prst="rect">
            <a:avLst/>
          </a:prstGeom>
        </p:spPr>
        <p:txBody>
          <a:bodyPr spcFirstLastPara="1" wrap="square" lIns="0" tIns="0" rIns="0" bIns="0" anchor="t" anchorCtr="0">
            <a:noAutofit/>
          </a:bodyPr>
          <a:lstStyle/>
          <a:p>
            <a:r>
              <a:rPr lang="en-US" sz="1600" dirty="0">
                <a:solidFill>
                  <a:schemeClr val="tx2"/>
                </a:solidFill>
              </a:rPr>
              <a:t>The wheelchair can be navigated manually using joysticks provided on the arm of the wheelchair.</a:t>
            </a:r>
          </a:p>
          <a:p>
            <a:endParaRPr lang="en-US" sz="1600" dirty="0">
              <a:solidFill>
                <a:schemeClr val="tx2"/>
              </a:solidFill>
            </a:endParaRPr>
          </a:p>
          <a:p>
            <a:r>
              <a:rPr lang="en-US" sz="1600" dirty="0">
                <a:solidFill>
                  <a:schemeClr val="tx2"/>
                </a:solidFill>
              </a:rPr>
              <a:t>There are 2 joysticks provided on the arm of the chair, one to move forward and backwards and </a:t>
            </a:r>
            <a:r>
              <a:rPr lang="en-IN" sz="1600" dirty="0">
                <a:solidFill>
                  <a:schemeClr val="tx2"/>
                </a:solidFill>
              </a:rPr>
              <a:t>the second for left and right navigation.</a:t>
            </a:r>
          </a:p>
        </p:txBody>
      </p:sp>
      <p:pic>
        <p:nvPicPr>
          <p:cNvPr id="4" name="Picture 3">
            <a:extLst>
              <a:ext uri="{FF2B5EF4-FFF2-40B4-BE49-F238E27FC236}">
                <a16:creationId xmlns:a16="http://schemas.microsoft.com/office/drawing/2014/main" id="{845A3050-9CEA-4C62-A1D6-57052CE2635F}"/>
              </a:ext>
            </a:extLst>
          </p:cNvPr>
          <p:cNvPicPr>
            <a:picLocks noChangeAspect="1"/>
          </p:cNvPicPr>
          <p:nvPr/>
        </p:nvPicPr>
        <p:blipFill>
          <a:blip r:embed="rId3"/>
          <a:stretch>
            <a:fillRect/>
          </a:stretch>
        </p:blipFill>
        <p:spPr>
          <a:xfrm>
            <a:off x="4632009" y="1429156"/>
            <a:ext cx="4061494" cy="2572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ubtitle 3">
            <a:extLst>
              <a:ext uri="{FF2B5EF4-FFF2-40B4-BE49-F238E27FC236}">
                <a16:creationId xmlns:a16="http://schemas.microsoft.com/office/drawing/2014/main" id="{E0E8FE98-56A7-47B0-B647-C5D66A98C99B}"/>
              </a:ext>
            </a:extLst>
          </p:cNvPr>
          <p:cNvSpPr txBox="1">
            <a:spLocks/>
          </p:cNvSpPr>
          <p:nvPr/>
        </p:nvSpPr>
        <p:spPr>
          <a:xfrm>
            <a:off x="2284195" y="4447130"/>
            <a:ext cx="8998027" cy="11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algn="l"/>
            <a:r>
              <a:rPr lang="en-US" sz="1200" dirty="0">
                <a:solidFill>
                  <a:schemeClr val="tx1"/>
                </a:solidFill>
              </a:rPr>
              <a:t>	</a:t>
            </a:r>
            <a:r>
              <a:rPr lang="en-US" sz="1200" dirty="0" err="1">
                <a:solidFill>
                  <a:schemeClr val="tx1"/>
                </a:solidFill>
              </a:rPr>
              <a:t>TinkerCAD</a:t>
            </a:r>
            <a:r>
              <a:rPr lang="en-US" sz="1200" dirty="0">
                <a:solidFill>
                  <a:schemeClr val="tx1"/>
                </a:solidFill>
              </a:rPr>
              <a:t> Simulation link:</a:t>
            </a:r>
          </a:p>
          <a:p>
            <a:pPr algn="l"/>
            <a:r>
              <a:rPr lang="en-IN" sz="1200" b="0" i="0" u="none" strike="noStrike" dirty="0">
                <a:solidFill>
                  <a:schemeClr val="tx1"/>
                </a:solidFill>
                <a:effectLst/>
                <a:latin typeface="Arial" panose="020B0604020202020204" pitchFamily="34" charset="0"/>
              </a:rPr>
              <a:t>	</a:t>
            </a:r>
            <a:r>
              <a:rPr lang="en-US" sz="1400" dirty="0">
                <a:hlinkClick r:id="rId4"/>
              </a:rPr>
              <a:t>manual driving | </a:t>
            </a:r>
            <a:r>
              <a:rPr lang="en-US" sz="1400" dirty="0" err="1">
                <a:hlinkClick r:id="rId4"/>
              </a:rPr>
              <a:t>Tinkercad</a:t>
            </a:r>
            <a:br>
              <a:rPr lang="en-IN" sz="1200" dirty="0">
                <a:solidFill>
                  <a:schemeClr val="tx1"/>
                </a:solidFill>
              </a:rPr>
            </a:br>
            <a:r>
              <a:rPr lang="en-IN" sz="1200" b="0" i="0" u="none" strike="noStrike" dirty="0">
                <a:solidFill>
                  <a:schemeClr val="tx1"/>
                </a:solidFill>
                <a:effectLst/>
                <a:latin typeface="Arial" panose="020B0604020202020204" pitchFamily="34" charset="0"/>
              </a:rPr>
              <a:t>	</a:t>
            </a:r>
            <a:endParaRPr lang="en-IN" sz="1200" dirty="0">
              <a:solidFill>
                <a:schemeClr val="tx1"/>
              </a:solidFill>
            </a:endParaRPr>
          </a:p>
          <a:p>
            <a:pPr algn="l"/>
            <a:endParaRPr lang="en-US" sz="1200" dirty="0">
              <a:solidFill>
                <a:schemeClr val="tx1"/>
              </a:solidFill>
            </a:endParaRPr>
          </a:p>
          <a:p>
            <a:pPr algn="l"/>
            <a:r>
              <a:rPr lang="en-IN" sz="1200" b="0" i="0" u="none" strike="noStrike" dirty="0">
                <a:solidFill>
                  <a:schemeClr val="tx1"/>
                </a:solidFill>
                <a:effectLst/>
                <a:latin typeface="Arial" panose="020B0604020202020204" pitchFamily="34" charset="0"/>
              </a:rPr>
              <a:t>	</a:t>
            </a:r>
            <a:endParaRPr lang="en-IN" sz="1100" dirty="0">
              <a:solidFill>
                <a:schemeClr val="tx1"/>
              </a:solidFill>
            </a:endParaRPr>
          </a:p>
        </p:txBody>
      </p:sp>
    </p:spTree>
    <p:extLst>
      <p:ext uri="{BB962C8B-B14F-4D97-AF65-F5344CB8AC3E}">
        <p14:creationId xmlns:p14="http://schemas.microsoft.com/office/powerpoint/2010/main" val="2606578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BUTTONS</a:t>
            </a:r>
            <a:endParaRPr dirty="0"/>
          </a:p>
        </p:txBody>
      </p:sp>
      <p:sp>
        <p:nvSpPr>
          <p:cNvPr id="906" name="Google Shape;906;p62"/>
          <p:cNvSpPr txBox="1">
            <a:spLocks noGrp="1"/>
          </p:cNvSpPr>
          <p:nvPr>
            <p:ph type="subTitle" idx="1"/>
          </p:nvPr>
        </p:nvSpPr>
        <p:spPr>
          <a:xfrm>
            <a:off x="713250" y="1126247"/>
            <a:ext cx="3729000" cy="1135600"/>
          </a:xfrm>
          <a:prstGeom prst="rect">
            <a:avLst/>
          </a:prstGeom>
        </p:spPr>
        <p:txBody>
          <a:bodyPr spcFirstLastPara="1" wrap="square" lIns="0" tIns="0" rIns="0" bIns="0" anchor="t" anchorCtr="0">
            <a:noAutofit/>
          </a:bodyPr>
          <a:lstStyle/>
          <a:p>
            <a:r>
              <a:rPr lang="en-US" dirty="0">
                <a:solidFill>
                  <a:schemeClr val="tx2"/>
                </a:solidFill>
              </a:rPr>
              <a:t>Located on the arm of the wheelchair are 4 buttons for Food, Water, Toilet &amp; Pain/Emergency</a:t>
            </a:r>
          </a:p>
          <a:p>
            <a:r>
              <a:rPr lang="en-IN" dirty="0">
                <a:solidFill>
                  <a:schemeClr val="tx2"/>
                </a:solidFill>
              </a:rPr>
              <a:t>When any of these buttons is pressed, the LCD Display in front of these buttons will display what the person needs and a notification will be sent on the app. </a:t>
            </a:r>
          </a:p>
          <a:p>
            <a:r>
              <a:rPr lang="en-IN" dirty="0">
                <a:solidFill>
                  <a:schemeClr val="tx2"/>
                </a:solidFill>
              </a:rPr>
              <a:t>In case the pain/emergency button is pressed, it will set off an alarm on the chair and will alert an emergency contact via the app.</a:t>
            </a:r>
          </a:p>
        </p:txBody>
      </p:sp>
      <p:sp>
        <p:nvSpPr>
          <p:cNvPr id="6" name="Subtitle 3">
            <a:extLst>
              <a:ext uri="{FF2B5EF4-FFF2-40B4-BE49-F238E27FC236}">
                <a16:creationId xmlns:a16="http://schemas.microsoft.com/office/drawing/2014/main" id="{23699E7D-DFAA-466F-83C3-1E6BB5E4A905}"/>
              </a:ext>
            </a:extLst>
          </p:cNvPr>
          <p:cNvSpPr txBox="1">
            <a:spLocks/>
          </p:cNvSpPr>
          <p:nvPr/>
        </p:nvSpPr>
        <p:spPr>
          <a:xfrm>
            <a:off x="2299692" y="4449863"/>
            <a:ext cx="8998027" cy="11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algn="l"/>
            <a:r>
              <a:rPr lang="en-US" sz="1200" dirty="0">
                <a:solidFill>
                  <a:schemeClr val="tx1"/>
                </a:solidFill>
              </a:rPr>
              <a:t>	</a:t>
            </a:r>
            <a:r>
              <a:rPr lang="en-US" sz="1200" dirty="0" err="1">
                <a:solidFill>
                  <a:schemeClr val="tx1"/>
                </a:solidFill>
              </a:rPr>
              <a:t>TinkerCAD</a:t>
            </a:r>
            <a:r>
              <a:rPr lang="en-US" sz="1200" dirty="0">
                <a:solidFill>
                  <a:schemeClr val="tx1"/>
                </a:solidFill>
              </a:rPr>
              <a:t> Simulation link:</a:t>
            </a:r>
          </a:p>
          <a:p>
            <a:pPr algn="l"/>
            <a:r>
              <a:rPr lang="en-IN" sz="1200" b="0" i="0" u="none" strike="noStrike" dirty="0">
                <a:solidFill>
                  <a:schemeClr val="tx1"/>
                </a:solidFill>
                <a:effectLst/>
                <a:latin typeface="Arial" panose="020B0604020202020204" pitchFamily="34" charset="0"/>
              </a:rPr>
              <a:t>	</a:t>
            </a:r>
            <a:r>
              <a:rPr lang="en-US" sz="1600" dirty="0">
                <a:hlinkClick r:id="rId3"/>
              </a:rPr>
              <a:t>LCD Display | </a:t>
            </a:r>
            <a:r>
              <a:rPr lang="en-US" sz="1600" dirty="0" err="1">
                <a:hlinkClick r:id="rId3"/>
              </a:rPr>
              <a:t>Tinkercad</a:t>
            </a:r>
            <a:br>
              <a:rPr lang="en-IN" sz="1200" dirty="0">
                <a:solidFill>
                  <a:schemeClr val="tx1"/>
                </a:solidFill>
              </a:rPr>
            </a:br>
            <a:r>
              <a:rPr lang="en-IN" sz="1200" b="0" i="0" u="none" strike="noStrike" dirty="0">
                <a:solidFill>
                  <a:schemeClr val="tx1"/>
                </a:solidFill>
                <a:effectLst/>
                <a:latin typeface="Arial" panose="020B0604020202020204" pitchFamily="34" charset="0"/>
              </a:rPr>
              <a:t>	</a:t>
            </a:r>
            <a:endParaRPr lang="en-IN" sz="1200" dirty="0">
              <a:solidFill>
                <a:schemeClr val="tx1"/>
              </a:solidFill>
            </a:endParaRPr>
          </a:p>
          <a:p>
            <a:pPr algn="l"/>
            <a:endParaRPr lang="en-US" sz="1200" dirty="0">
              <a:solidFill>
                <a:schemeClr val="tx1"/>
              </a:solidFill>
            </a:endParaRPr>
          </a:p>
          <a:p>
            <a:pPr algn="l"/>
            <a:r>
              <a:rPr lang="en-IN" sz="1200" b="0" i="0" u="none" strike="noStrike" dirty="0">
                <a:solidFill>
                  <a:schemeClr val="tx1"/>
                </a:solidFill>
                <a:effectLst/>
                <a:latin typeface="Arial" panose="020B0604020202020204" pitchFamily="34" charset="0"/>
              </a:rPr>
              <a:t>	</a:t>
            </a:r>
            <a:endParaRPr lang="en-IN" sz="1100" dirty="0">
              <a:solidFill>
                <a:schemeClr val="tx1"/>
              </a:solidFill>
            </a:endParaRPr>
          </a:p>
        </p:txBody>
      </p:sp>
      <p:pic>
        <p:nvPicPr>
          <p:cNvPr id="7" name="Picture 6">
            <a:extLst>
              <a:ext uri="{FF2B5EF4-FFF2-40B4-BE49-F238E27FC236}">
                <a16:creationId xmlns:a16="http://schemas.microsoft.com/office/drawing/2014/main" id="{BA48ED0F-EC21-4A97-8B37-B2CCBA48B4AD}"/>
              </a:ext>
            </a:extLst>
          </p:cNvPr>
          <p:cNvPicPr>
            <a:picLocks noChangeAspect="1"/>
          </p:cNvPicPr>
          <p:nvPr/>
        </p:nvPicPr>
        <p:blipFill rotWithShape="1">
          <a:blip r:embed="rId4"/>
          <a:srcRect l="4311" r="7191" b="4"/>
          <a:stretch/>
        </p:blipFill>
        <p:spPr>
          <a:xfrm>
            <a:off x="4622255" y="1050553"/>
            <a:ext cx="3784129" cy="2644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625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FALL ALERT</a:t>
            </a:r>
            <a:endParaRPr dirty="0"/>
          </a:p>
        </p:txBody>
      </p:sp>
      <p:sp>
        <p:nvSpPr>
          <p:cNvPr id="906" name="Google Shape;906;p62"/>
          <p:cNvSpPr txBox="1">
            <a:spLocks noGrp="1"/>
          </p:cNvSpPr>
          <p:nvPr>
            <p:ph type="subTitle" idx="1"/>
          </p:nvPr>
        </p:nvSpPr>
        <p:spPr>
          <a:xfrm>
            <a:off x="713250" y="1126247"/>
            <a:ext cx="3729000" cy="1135600"/>
          </a:xfrm>
          <a:prstGeom prst="rect">
            <a:avLst/>
          </a:prstGeom>
        </p:spPr>
        <p:txBody>
          <a:bodyPr spcFirstLastPara="1" wrap="square" lIns="0" tIns="0" rIns="0" bIns="0" anchor="t" anchorCtr="0">
            <a:noAutofit/>
          </a:bodyPr>
          <a:lstStyle/>
          <a:p>
            <a:pPr marL="114300" indent="0">
              <a:buNone/>
            </a:pPr>
            <a:endParaRPr lang="en-US" sz="1600" dirty="0">
              <a:solidFill>
                <a:schemeClr val="tx2"/>
              </a:solidFill>
            </a:endParaRPr>
          </a:p>
          <a:p>
            <a:r>
              <a:rPr lang="en-US" sz="1600" dirty="0">
                <a:solidFill>
                  <a:schemeClr val="tx2"/>
                </a:solidFill>
              </a:rPr>
              <a:t>If the wheelchair is switched on and the sensor detects that no one is sitting on the chair then a notification will be sent on the app and a message will be sent </a:t>
            </a:r>
            <a:r>
              <a:rPr lang="en-US" sz="1600" dirty="0" err="1">
                <a:solidFill>
                  <a:schemeClr val="tx2"/>
                </a:solidFill>
              </a:rPr>
              <a:t>tothe</a:t>
            </a:r>
            <a:r>
              <a:rPr lang="en-US" sz="1600" dirty="0">
                <a:solidFill>
                  <a:schemeClr val="tx2"/>
                </a:solidFill>
              </a:rPr>
              <a:t> listed emergency contacts.</a:t>
            </a:r>
            <a:endParaRPr lang="en-IN" sz="1600" dirty="0">
              <a:solidFill>
                <a:schemeClr val="tx2"/>
              </a:solidFill>
            </a:endParaRPr>
          </a:p>
          <a:p>
            <a:endParaRPr lang="en-IN" sz="1600" dirty="0">
              <a:solidFill>
                <a:schemeClr val="tx2"/>
              </a:solidFill>
            </a:endParaRPr>
          </a:p>
        </p:txBody>
      </p:sp>
      <p:pic>
        <p:nvPicPr>
          <p:cNvPr id="6" name="Picture 5">
            <a:extLst>
              <a:ext uri="{FF2B5EF4-FFF2-40B4-BE49-F238E27FC236}">
                <a16:creationId xmlns:a16="http://schemas.microsoft.com/office/drawing/2014/main" id="{28B969C4-5C62-4626-9F37-FC600E12DAB0}"/>
              </a:ext>
            </a:extLst>
          </p:cNvPr>
          <p:cNvPicPr>
            <a:picLocks noChangeAspect="1"/>
          </p:cNvPicPr>
          <p:nvPr/>
        </p:nvPicPr>
        <p:blipFill>
          <a:blip r:embed="rId3"/>
          <a:stretch>
            <a:fillRect/>
          </a:stretch>
        </p:blipFill>
        <p:spPr>
          <a:xfrm>
            <a:off x="4461298" y="1261700"/>
            <a:ext cx="4072504" cy="2620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ubtitle 3">
            <a:extLst>
              <a:ext uri="{FF2B5EF4-FFF2-40B4-BE49-F238E27FC236}">
                <a16:creationId xmlns:a16="http://schemas.microsoft.com/office/drawing/2014/main" id="{7BC57FB8-2E09-4656-A761-918D5D8CA088}"/>
              </a:ext>
            </a:extLst>
          </p:cNvPr>
          <p:cNvSpPr txBox="1">
            <a:spLocks/>
          </p:cNvSpPr>
          <p:nvPr/>
        </p:nvSpPr>
        <p:spPr>
          <a:xfrm>
            <a:off x="2303588" y="4558350"/>
            <a:ext cx="8998027" cy="11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algn="l"/>
            <a:r>
              <a:rPr lang="en-US" sz="1200" dirty="0">
                <a:solidFill>
                  <a:schemeClr val="tx1"/>
                </a:solidFill>
              </a:rPr>
              <a:t>	</a:t>
            </a:r>
            <a:r>
              <a:rPr lang="en-US" sz="1200" dirty="0" err="1">
                <a:solidFill>
                  <a:schemeClr val="tx1"/>
                </a:solidFill>
              </a:rPr>
              <a:t>TinkerCAD</a:t>
            </a:r>
            <a:r>
              <a:rPr lang="en-US" sz="1200" dirty="0">
                <a:solidFill>
                  <a:schemeClr val="tx1"/>
                </a:solidFill>
              </a:rPr>
              <a:t> Simulation link:</a:t>
            </a:r>
          </a:p>
          <a:p>
            <a:pPr algn="l"/>
            <a:r>
              <a:rPr lang="en-IN" sz="1200" b="0" i="0" u="none" strike="noStrike" dirty="0">
                <a:solidFill>
                  <a:schemeClr val="tx1"/>
                </a:solidFill>
                <a:effectLst/>
                <a:latin typeface="Arial" panose="020B0604020202020204" pitchFamily="34" charset="0"/>
              </a:rPr>
              <a:t>	</a:t>
            </a:r>
            <a:r>
              <a:rPr lang="en-US" sz="1400" dirty="0">
                <a:hlinkClick r:id="rId4"/>
              </a:rPr>
              <a:t>Fall sensor | </a:t>
            </a:r>
            <a:r>
              <a:rPr lang="en-US" sz="1400" dirty="0" err="1">
                <a:hlinkClick r:id="rId4"/>
              </a:rPr>
              <a:t>Tinkercad</a:t>
            </a:r>
            <a:endParaRPr lang="en-IN" sz="1100" dirty="0">
              <a:solidFill>
                <a:schemeClr val="tx1"/>
              </a:solidFill>
            </a:endParaRPr>
          </a:p>
        </p:txBody>
      </p:sp>
    </p:spTree>
    <p:extLst>
      <p:ext uri="{BB962C8B-B14F-4D97-AF65-F5344CB8AC3E}">
        <p14:creationId xmlns:p14="http://schemas.microsoft.com/office/powerpoint/2010/main" val="2780320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HEADLIGHTS</a:t>
            </a:r>
            <a:endParaRPr dirty="0"/>
          </a:p>
        </p:txBody>
      </p:sp>
      <p:sp>
        <p:nvSpPr>
          <p:cNvPr id="906" name="Google Shape;906;p62"/>
          <p:cNvSpPr txBox="1">
            <a:spLocks noGrp="1"/>
          </p:cNvSpPr>
          <p:nvPr>
            <p:ph type="subTitle" idx="1"/>
          </p:nvPr>
        </p:nvSpPr>
        <p:spPr>
          <a:xfrm>
            <a:off x="713250" y="1126247"/>
            <a:ext cx="3729000" cy="1135600"/>
          </a:xfrm>
          <a:prstGeom prst="rect">
            <a:avLst/>
          </a:prstGeom>
        </p:spPr>
        <p:txBody>
          <a:bodyPr spcFirstLastPara="1" wrap="square" lIns="0" tIns="0" rIns="0" bIns="0" anchor="t" anchorCtr="0">
            <a:noAutofit/>
          </a:bodyPr>
          <a:lstStyle/>
          <a:p>
            <a:r>
              <a:rPr lang="en-US" sz="1600" dirty="0">
                <a:solidFill>
                  <a:schemeClr val="tx2"/>
                </a:solidFill>
              </a:rPr>
              <a:t>Headlights are located on the front of the wheel chair for navigation in the dark.</a:t>
            </a:r>
          </a:p>
          <a:p>
            <a:endParaRPr lang="en-US" sz="1600" dirty="0">
              <a:solidFill>
                <a:schemeClr val="tx2"/>
              </a:solidFill>
            </a:endParaRPr>
          </a:p>
          <a:p>
            <a:r>
              <a:rPr lang="en-US" sz="1600" dirty="0">
                <a:solidFill>
                  <a:schemeClr val="tx2"/>
                </a:solidFill>
              </a:rPr>
              <a:t>They can be switched on by pressing a button located on the arm of the chair.</a:t>
            </a:r>
            <a:endParaRPr lang="en-IN" sz="1600" dirty="0">
              <a:solidFill>
                <a:schemeClr val="tx2"/>
              </a:solidFill>
            </a:endParaRPr>
          </a:p>
          <a:p>
            <a:endParaRPr lang="en-IN" sz="1600" dirty="0">
              <a:solidFill>
                <a:schemeClr val="tx2"/>
              </a:solidFill>
            </a:endParaRPr>
          </a:p>
        </p:txBody>
      </p:sp>
      <p:sp>
        <p:nvSpPr>
          <p:cNvPr id="4" name="Subtitle 3">
            <a:extLst>
              <a:ext uri="{FF2B5EF4-FFF2-40B4-BE49-F238E27FC236}">
                <a16:creationId xmlns:a16="http://schemas.microsoft.com/office/drawing/2014/main" id="{C8B63AA7-F209-4BAF-917B-678C409E720A}"/>
              </a:ext>
            </a:extLst>
          </p:cNvPr>
          <p:cNvSpPr txBox="1">
            <a:spLocks/>
          </p:cNvSpPr>
          <p:nvPr/>
        </p:nvSpPr>
        <p:spPr>
          <a:xfrm>
            <a:off x="1896739" y="4451239"/>
            <a:ext cx="8998027" cy="11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algn="l"/>
            <a:r>
              <a:rPr lang="en-US" sz="1200" dirty="0">
                <a:solidFill>
                  <a:schemeClr val="tx1"/>
                </a:solidFill>
              </a:rPr>
              <a:t>		</a:t>
            </a:r>
            <a:r>
              <a:rPr lang="en-US" sz="1200" dirty="0" err="1">
                <a:solidFill>
                  <a:schemeClr val="tx1"/>
                </a:solidFill>
              </a:rPr>
              <a:t>TinkerCAD</a:t>
            </a:r>
            <a:r>
              <a:rPr lang="en-US" sz="1200" dirty="0">
                <a:solidFill>
                  <a:schemeClr val="tx1"/>
                </a:solidFill>
              </a:rPr>
              <a:t> Simulation link:</a:t>
            </a:r>
          </a:p>
          <a:p>
            <a:pPr marL="158750" indent="0" algn="l"/>
            <a:r>
              <a:rPr lang="en-US" sz="1200" b="0" i="0" u="none" strike="noStrike" dirty="0">
                <a:solidFill>
                  <a:schemeClr val="tx1"/>
                </a:solidFill>
                <a:effectLst/>
                <a:latin typeface="Arial" panose="020B0604020202020204" pitchFamily="34" charset="0"/>
              </a:rPr>
              <a:t>	</a:t>
            </a:r>
            <a:r>
              <a:rPr lang="en-US" sz="1400" dirty="0">
                <a:hlinkClick r:id="rId3"/>
              </a:rPr>
              <a:t>Flashlight | </a:t>
            </a:r>
            <a:r>
              <a:rPr lang="en-US" sz="1400" dirty="0" err="1">
                <a:hlinkClick r:id="rId3"/>
              </a:rPr>
              <a:t>Tinkercad</a:t>
            </a:r>
            <a:endParaRPr lang="en-IN" sz="1200" b="0" dirty="0">
              <a:solidFill>
                <a:schemeClr val="tx1"/>
              </a:solidFill>
              <a:effectLst/>
            </a:endParaRPr>
          </a:p>
          <a:p>
            <a:pPr marL="158750" indent="0" algn="l">
              <a:buNone/>
            </a:pPr>
            <a:endParaRPr lang="en-IN" sz="1200" dirty="0">
              <a:solidFill>
                <a:schemeClr val="tx1"/>
              </a:solidFill>
            </a:endParaRPr>
          </a:p>
          <a:p>
            <a:pPr algn="l"/>
            <a:endParaRPr lang="en-US" sz="1200" dirty="0">
              <a:solidFill>
                <a:schemeClr val="tx1"/>
              </a:solidFill>
            </a:endParaRPr>
          </a:p>
          <a:p>
            <a:pPr algn="l"/>
            <a:r>
              <a:rPr lang="en-IN" sz="1200" b="0" i="0" u="none" strike="noStrike" dirty="0">
                <a:solidFill>
                  <a:schemeClr val="tx1"/>
                </a:solidFill>
                <a:effectLst/>
                <a:latin typeface="Arial" panose="020B0604020202020204" pitchFamily="34" charset="0"/>
              </a:rPr>
              <a:t>	</a:t>
            </a:r>
            <a:endParaRPr lang="en-IN" sz="1200" dirty="0">
              <a:solidFill>
                <a:schemeClr val="tx1"/>
              </a:solidFill>
            </a:endParaRPr>
          </a:p>
        </p:txBody>
      </p:sp>
      <p:pic>
        <p:nvPicPr>
          <p:cNvPr id="5" name="Picture 4">
            <a:extLst>
              <a:ext uri="{FF2B5EF4-FFF2-40B4-BE49-F238E27FC236}">
                <a16:creationId xmlns:a16="http://schemas.microsoft.com/office/drawing/2014/main" id="{1262B4AC-6721-4F19-8677-9DB8BBD028C8}"/>
              </a:ext>
            </a:extLst>
          </p:cNvPr>
          <p:cNvPicPr>
            <a:picLocks noChangeAspect="1"/>
          </p:cNvPicPr>
          <p:nvPr/>
        </p:nvPicPr>
        <p:blipFill rotWithShape="1">
          <a:blip r:embed="rId4"/>
          <a:srcRect l="3922" t="11480" r="4316" b="6585"/>
          <a:stretch/>
        </p:blipFill>
        <p:spPr>
          <a:xfrm>
            <a:off x="4815786" y="1345697"/>
            <a:ext cx="3957620" cy="2452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057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2800" dirty="0"/>
              <a:t>HEART RATE AND BLOOD PRESSURE MONITORING</a:t>
            </a:r>
          </a:p>
        </p:txBody>
      </p:sp>
      <p:sp>
        <p:nvSpPr>
          <p:cNvPr id="906" name="Google Shape;906;p62"/>
          <p:cNvSpPr txBox="1">
            <a:spLocks noGrp="1"/>
          </p:cNvSpPr>
          <p:nvPr>
            <p:ph type="subTitle" idx="1"/>
          </p:nvPr>
        </p:nvSpPr>
        <p:spPr>
          <a:xfrm>
            <a:off x="713250" y="1512667"/>
            <a:ext cx="3729000" cy="1135600"/>
          </a:xfrm>
          <a:prstGeom prst="rect">
            <a:avLst/>
          </a:prstGeom>
        </p:spPr>
        <p:txBody>
          <a:bodyPr spcFirstLastPara="1" wrap="square" lIns="0" tIns="0" rIns="0" bIns="0" anchor="t" anchorCtr="0">
            <a:noAutofit/>
          </a:bodyPr>
          <a:lstStyle/>
          <a:p>
            <a:r>
              <a:rPr lang="en-US" sz="1600" dirty="0">
                <a:solidFill>
                  <a:schemeClr val="tx2"/>
                </a:solidFill>
              </a:rPr>
              <a:t>A sensor is located on the arm of the chair that measures heart rate and blood pressure levels.</a:t>
            </a:r>
          </a:p>
          <a:p>
            <a:endParaRPr lang="en-US" sz="1600" dirty="0">
              <a:solidFill>
                <a:schemeClr val="tx2"/>
              </a:solidFill>
            </a:endParaRPr>
          </a:p>
          <a:p>
            <a:r>
              <a:rPr lang="en-US" sz="1600" dirty="0">
                <a:solidFill>
                  <a:schemeClr val="tx2"/>
                </a:solidFill>
              </a:rPr>
              <a:t>The user needs to press their finger against the sensor which will then measure their heart rate and blood pressure.</a:t>
            </a:r>
          </a:p>
          <a:p>
            <a:endParaRPr lang="en-US" sz="1600" dirty="0">
              <a:solidFill>
                <a:schemeClr val="tx2"/>
              </a:solidFill>
            </a:endParaRPr>
          </a:p>
          <a:p>
            <a:r>
              <a:rPr lang="en-US" sz="1600" dirty="0">
                <a:solidFill>
                  <a:schemeClr val="tx2"/>
                </a:solidFill>
              </a:rPr>
              <a:t>The readings will be updated on the app.</a:t>
            </a:r>
            <a:endParaRPr lang="en-IN" sz="1600" dirty="0">
              <a:solidFill>
                <a:schemeClr val="tx2"/>
              </a:solidFill>
            </a:endParaRPr>
          </a:p>
          <a:p>
            <a:pPr marL="114300" indent="0">
              <a:buNone/>
            </a:pPr>
            <a:endParaRPr lang="en-IN" dirty="0">
              <a:solidFill>
                <a:schemeClr val="tx2"/>
              </a:solidFill>
            </a:endParaRPr>
          </a:p>
        </p:txBody>
      </p:sp>
      <p:pic>
        <p:nvPicPr>
          <p:cNvPr id="3" name="Picture 2">
            <a:extLst>
              <a:ext uri="{FF2B5EF4-FFF2-40B4-BE49-F238E27FC236}">
                <a16:creationId xmlns:a16="http://schemas.microsoft.com/office/drawing/2014/main" id="{46D4C6F7-2661-4827-A0BF-F841B9A56955}"/>
              </a:ext>
            </a:extLst>
          </p:cNvPr>
          <p:cNvPicPr>
            <a:picLocks noChangeAspect="1"/>
          </p:cNvPicPr>
          <p:nvPr/>
        </p:nvPicPr>
        <p:blipFill>
          <a:blip r:embed="rId3"/>
          <a:stretch>
            <a:fillRect/>
          </a:stretch>
        </p:blipFill>
        <p:spPr>
          <a:xfrm>
            <a:off x="4442250" y="0"/>
            <a:ext cx="3905573" cy="3905573"/>
          </a:xfrm>
          <a:prstGeom prst="rect">
            <a:avLst/>
          </a:prstGeom>
        </p:spPr>
      </p:pic>
      <p:pic>
        <p:nvPicPr>
          <p:cNvPr id="5" name="Picture 4">
            <a:extLst>
              <a:ext uri="{FF2B5EF4-FFF2-40B4-BE49-F238E27FC236}">
                <a16:creationId xmlns:a16="http://schemas.microsoft.com/office/drawing/2014/main" id="{BCD2809D-5660-4345-B604-96DD262B8AFE}"/>
              </a:ext>
            </a:extLst>
          </p:cNvPr>
          <p:cNvPicPr>
            <a:picLocks noChangeAspect="1"/>
          </p:cNvPicPr>
          <p:nvPr/>
        </p:nvPicPr>
        <p:blipFill>
          <a:blip r:embed="rId4"/>
          <a:stretch>
            <a:fillRect/>
          </a:stretch>
        </p:blipFill>
        <p:spPr>
          <a:xfrm>
            <a:off x="5047442" y="2571750"/>
            <a:ext cx="2381250" cy="2409825"/>
          </a:xfrm>
          <a:prstGeom prst="rect">
            <a:avLst/>
          </a:prstGeom>
        </p:spPr>
      </p:pic>
    </p:spTree>
    <p:extLst>
      <p:ext uri="{BB962C8B-B14F-4D97-AF65-F5344CB8AC3E}">
        <p14:creationId xmlns:p14="http://schemas.microsoft.com/office/powerpoint/2010/main" val="390783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8" name="Google Shape;498;p50"/>
          <p:cNvGrpSpPr/>
          <p:nvPr/>
        </p:nvGrpSpPr>
        <p:grpSpPr>
          <a:xfrm rot="5400000">
            <a:off x="4810098" y="-419374"/>
            <a:ext cx="2957207" cy="5166794"/>
            <a:chOff x="5236150" y="1280813"/>
            <a:chExt cx="1337366" cy="2539521"/>
          </a:xfrm>
        </p:grpSpPr>
        <p:sp>
          <p:nvSpPr>
            <p:cNvPr id="499" name="Google Shape;499;p50"/>
            <p:cNvSpPr/>
            <p:nvPr/>
          </p:nvSpPr>
          <p:spPr>
            <a:xfrm>
              <a:off x="5236150" y="1280813"/>
              <a:ext cx="1337366" cy="2539521"/>
            </a:xfrm>
            <a:custGeom>
              <a:avLst/>
              <a:gdLst/>
              <a:ahLst/>
              <a:cxnLst/>
              <a:rect l="l" t="t" r="r" b="b"/>
              <a:pathLst>
                <a:path w="29485" h="55989" extrusionOk="0">
                  <a:moveTo>
                    <a:pt x="3405" y="0"/>
                  </a:moveTo>
                  <a:cubicBezTo>
                    <a:pt x="1521" y="0"/>
                    <a:pt x="1" y="1520"/>
                    <a:pt x="1" y="3404"/>
                  </a:cubicBezTo>
                  <a:lnTo>
                    <a:pt x="1" y="51977"/>
                  </a:lnTo>
                  <a:cubicBezTo>
                    <a:pt x="1" y="54195"/>
                    <a:pt x="1764" y="55989"/>
                    <a:pt x="4013" y="55989"/>
                  </a:cubicBezTo>
                  <a:lnTo>
                    <a:pt x="25412" y="55989"/>
                  </a:lnTo>
                  <a:cubicBezTo>
                    <a:pt x="27661" y="55989"/>
                    <a:pt x="29424" y="54165"/>
                    <a:pt x="29485" y="51977"/>
                  </a:cubicBezTo>
                  <a:lnTo>
                    <a:pt x="29485" y="3404"/>
                  </a:lnTo>
                  <a:cubicBezTo>
                    <a:pt x="29485" y="1520"/>
                    <a:pt x="27965" y="0"/>
                    <a:pt x="26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50"/>
            <p:cNvSpPr/>
            <p:nvPr/>
          </p:nvSpPr>
          <p:spPr>
            <a:xfrm>
              <a:off x="5682500" y="3625300"/>
              <a:ext cx="457200" cy="29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50"/>
          <p:cNvSpPr txBox="1">
            <a:spLocks noGrp="1"/>
          </p:cNvSpPr>
          <p:nvPr>
            <p:ph type="title"/>
          </p:nvPr>
        </p:nvSpPr>
        <p:spPr>
          <a:xfrm>
            <a:off x="385204" y="1756923"/>
            <a:ext cx="3264300" cy="40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3D MODEL</a:t>
            </a:r>
            <a:endParaRPr dirty="0"/>
          </a:p>
        </p:txBody>
      </p:sp>
      <p:sp>
        <p:nvSpPr>
          <p:cNvPr id="502" name="Google Shape;502;p50"/>
          <p:cNvSpPr txBox="1">
            <a:spLocks noGrp="1"/>
          </p:cNvSpPr>
          <p:nvPr>
            <p:ph type="subTitle" idx="1"/>
          </p:nvPr>
        </p:nvSpPr>
        <p:spPr>
          <a:xfrm>
            <a:off x="384766" y="2252577"/>
            <a:ext cx="3265200" cy="1134000"/>
          </a:xfrm>
          <a:prstGeom prst="rect">
            <a:avLst/>
          </a:prstGeom>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dirty="0"/>
              <a:t>Take a look at this video to see the 3D Model of the wheel chair</a:t>
            </a:r>
          </a:p>
          <a:p>
            <a:pPr marL="0" lvl="0" indent="0" rtl="0">
              <a:spcBef>
                <a:spcPts val="0"/>
              </a:spcBef>
              <a:spcAft>
                <a:spcPts val="0"/>
              </a:spcAft>
              <a:buClr>
                <a:schemeClr val="dk1"/>
              </a:buClr>
              <a:buSzPts val="1100"/>
              <a:buFont typeface="Arial"/>
              <a:buNone/>
            </a:pPr>
            <a:r>
              <a:rPr lang="en-US" sz="1050" dirty="0"/>
              <a:t>(Note: not to scale)</a:t>
            </a:r>
            <a:endParaRPr lang="en-US" dirty="0"/>
          </a:p>
        </p:txBody>
      </p:sp>
      <p:pic>
        <p:nvPicPr>
          <p:cNvPr id="3" name="Picture 2">
            <a:extLst>
              <a:ext uri="{FF2B5EF4-FFF2-40B4-BE49-F238E27FC236}">
                <a16:creationId xmlns:a16="http://schemas.microsoft.com/office/drawing/2014/main" id="{50384669-F354-4ACB-982F-0879639FBC7B}"/>
              </a:ext>
            </a:extLst>
          </p:cNvPr>
          <p:cNvPicPr>
            <a:picLocks noChangeAspect="1"/>
          </p:cNvPicPr>
          <p:nvPr/>
        </p:nvPicPr>
        <p:blipFill>
          <a:blip r:embed="rId3"/>
          <a:stretch>
            <a:fillRect/>
          </a:stretch>
        </p:blipFill>
        <p:spPr>
          <a:xfrm>
            <a:off x="4157450" y="871325"/>
            <a:ext cx="4596258" cy="2585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11" name="Picture 10">
            <a:extLst>
              <a:ext uri="{FF2B5EF4-FFF2-40B4-BE49-F238E27FC236}">
                <a16:creationId xmlns:a16="http://schemas.microsoft.com/office/drawing/2014/main" id="{C3A64D4A-152A-40D4-82D0-E9A909983391}"/>
              </a:ext>
            </a:extLst>
          </p:cNvPr>
          <p:cNvPicPr>
            <a:picLocks noChangeAspect="1"/>
          </p:cNvPicPr>
          <p:nvPr/>
        </p:nvPicPr>
        <p:blipFill>
          <a:blip r:embed="rId3"/>
          <a:stretch>
            <a:fillRect/>
          </a:stretch>
        </p:blipFill>
        <p:spPr>
          <a:xfrm>
            <a:off x="5447668" y="1033670"/>
            <a:ext cx="2173128" cy="3863340"/>
          </a:xfrm>
          <a:prstGeom prst="rect">
            <a:avLst/>
          </a:prstGeom>
        </p:spPr>
      </p:pic>
      <p:pic>
        <p:nvPicPr>
          <p:cNvPr id="13" name="Picture 12">
            <a:extLst>
              <a:ext uri="{FF2B5EF4-FFF2-40B4-BE49-F238E27FC236}">
                <a16:creationId xmlns:a16="http://schemas.microsoft.com/office/drawing/2014/main" id="{0E4D29C1-BB0E-4DF2-BDCE-E59646C8AA99}"/>
              </a:ext>
            </a:extLst>
          </p:cNvPr>
          <p:cNvPicPr>
            <a:picLocks noChangeAspect="1"/>
          </p:cNvPicPr>
          <p:nvPr/>
        </p:nvPicPr>
        <p:blipFill>
          <a:blip r:embed="rId4"/>
          <a:stretch>
            <a:fillRect/>
          </a:stretch>
        </p:blipFill>
        <p:spPr>
          <a:xfrm>
            <a:off x="1583335" y="1033670"/>
            <a:ext cx="2173128" cy="3863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3" name="Picture 2">
            <a:extLst>
              <a:ext uri="{FF2B5EF4-FFF2-40B4-BE49-F238E27FC236}">
                <a16:creationId xmlns:a16="http://schemas.microsoft.com/office/drawing/2014/main" id="{310969F7-9B01-4DB9-83F2-DAF6B83C6B2F}"/>
              </a:ext>
            </a:extLst>
          </p:cNvPr>
          <p:cNvPicPr>
            <a:picLocks noChangeAspect="1"/>
          </p:cNvPicPr>
          <p:nvPr/>
        </p:nvPicPr>
        <p:blipFill>
          <a:blip r:embed="rId3"/>
          <a:stretch>
            <a:fillRect/>
          </a:stretch>
        </p:blipFill>
        <p:spPr>
          <a:xfrm>
            <a:off x="526557" y="1001864"/>
            <a:ext cx="2184310" cy="3883218"/>
          </a:xfrm>
          <a:prstGeom prst="rect">
            <a:avLst/>
          </a:prstGeom>
        </p:spPr>
      </p:pic>
      <p:pic>
        <p:nvPicPr>
          <p:cNvPr id="5" name="Picture 4">
            <a:extLst>
              <a:ext uri="{FF2B5EF4-FFF2-40B4-BE49-F238E27FC236}">
                <a16:creationId xmlns:a16="http://schemas.microsoft.com/office/drawing/2014/main" id="{CAE016EC-4880-4EA7-A168-A39AC093613D}"/>
              </a:ext>
            </a:extLst>
          </p:cNvPr>
          <p:cNvPicPr>
            <a:picLocks noChangeAspect="1"/>
          </p:cNvPicPr>
          <p:nvPr/>
        </p:nvPicPr>
        <p:blipFill>
          <a:blip r:embed="rId4"/>
          <a:stretch>
            <a:fillRect/>
          </a:stretch>
        </p:blipFill>
        <p:spPr>
          <a:xfrm>
            <a:off x="6433135" y="1001864"/>
            <a:ext cx="2184310" cy="3883219"/>
          </a:xfrm>
          <a:prstGeom prst="rect">
            <a:avLst/>
          </a:prstGeom>
        </p:spPr>
      </p:pic>
      <p:pic>
        <p:nvPicPr>
          <p:cNvPr id="7" name="Picture 6">
            <a:extLst>
              <a:ext uri="{FF2B5EF4-FFF2-40B4-BE49-F238E27FC236}">
                <a16:creationId xmlns:a16="http://schemas.microsoft.com/office/drawing/2014/main" id="{33F1853F-FDDE-4841-9EE5-BF178DE5E193}"/>
              </a:ext>
            </a:extLst>
          </p:cNvPr>
          <p:cNvPicPr>
            <a:picLocks noChangeAspect="1"/>
          </p:cNvPicPr>
          <p:nvPr/>
        </p:nvPicPr>
        <p:blipFill>
          <a:blip r:embed="rId5"/>
          <a:stretch>
            <a:fillRect/>
          </a:stretch>
        </p:blipFill>
        <p:spPr>
          <a:xfrm>
            <a:off x="3591784" y="1001864"/>
            <a:ext cx="2184310" cy="3883218"/>
          </a:xfrm>
          <a:prstGeom prst="rect">
            <a:avLst/>
          </a:prstGeom>
        </p:spPr>
      </p:pic>
    </p:spTree>
    <p:extLst>
      <p:ext uri="{BB962C8B-B14F-4D97-AF65-F5344CB8AC3E}">
        <p14:creationId xmlns:p14="http://schemas.microsoft.com/office/powerpoint/2010/main" val="2868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3" name="Picture 2">
            <a:extLst>
              <a:ext uri="{FF2B5EF4-FFF2-40B4-BE49-F238E27FC236}">
                <a16:creationId xmlns:a16="http://schemas.microsoft.com/office/drawing/2014/main" id="{F8EBED4A-4AF9-4B90-AB62-8D1739F12BD3}"/>
              </a:ext>
            </a:extLst>
          </p:cNvPr>
          <p:cNvPicPr>
            <a:picLocks noChangeAspect="1"/>
          </p:cNvPicPr>
          <p:nvPr/>
        </p:nvPicPr>
        <p:blipFill>
          <a:blip r:embed="rId3"/>
          <a:stretch>
            <a:fillRect/>
          </a:stretch>
        </p:blipFill>
        <p:spPr>
          <a:xfrm>
            <a:off x="713250" y="1261331"/>
            <a:ext cx="2082877" cy="3702892"/>
          </a:xfrm>
          <a:prstGeom prst="rect">
            <a:avLst/>
          </a:prstGeom>
        </p:spPr>
      </p:pic>
      <p:pic>
        <p:nvPicPr>
          <p:cNvPr id="5" name="Picture 4">
            <a:extLst>
              <a:ext uri="{FF2B5EF4-FFF2-40B4-BE49-F238E27FC236}">
                <a16:creationId xmlns:a16="http://schemas.microsoft.com/office/drawing/2014/main" id="{B93CBD67-DC76-4AAA-B10D-0B4ECAADA083}"/>
              </a:ext>
            </a:extLst>
          </p:cNvPr>
          <p:cNvPicPr>
            <a:picLocks noChangeAspect="1"/>
          </p:cNvPicPr>
          <p:nvPr/>
        </p:nvPicPr>
        <p:blipFill>
          <a:blip r:embed="rId4"/>
          <a:stretch>
            <a:fillRect/>
          </a:stretch>
        </p:blipFill>
        <p:spPr>
          <a:xfrm>
            <a:off x="3761957" y="1261331"/>
            <a:ext cx="2081262" cy="3700023"/>
          </a:xfrm>
          <a:prstGeom prst="rect">
            <a:avLst/>
          </a:prstGeom>
        </p:spPr>
      </p:pic>
      <p:pic>
        <p:nvPicPr>
          <p:cNvPr id="7" name="Picture 6">
            <a:extLst>
              <a:ext uri="{FF2B5EF4-FFF2-40B4-BE49-F238E27FC236}">
                <a16:creationId xmlns:a16="http://schemas.microsoft.com/office/drawing/2014/main" id="{92E93142-8483-4972-B258-CFF72892839B}"/>
              </a:ext>
            </a:extLst>
          </p:cNvPr>
          <p:cNvPicPr>
            <a:picLocks noChangeAspect="1"/>
          </p:cNvPicPr>
          <p:nvPr/>
        </p:nvPicPr>
        <p:blipFill>
          <a:blip r:embed="rId5"/>
          <a:stretch>
            <a:fillRect/>
          </a:stretch>
        </p:blipFill>
        <p:spPr>
          <a:xfrm>
            <a:off x="6628862" y="1261331"/>
            <a:ext cx="2081262" cy="3700024"/>
          </a:xfrm>
          <a:prstGeom prst="rect">
            <a:avLst/>
          </a:prstGeom>
        </p:spPr>
      </p:pic>
    </p:spTree>
    <p:extLst>
      <p:ext uri="{BB962C8B-B14F-4D97-AF65-F5344CB8AC3E}">
        <p14:creationId xmlns:p14="http://schemas.microsoft.com/office/powerpoint/2010/main" val="336186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p:nvPr/>
        </p:nvSpPr>
        <p:spPr>
          <a:xfrm>
            <a:off x="3407675" y="3161075"/>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6035451" y="3161075"/>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778699" y="31409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txBox="1">
            <a:spLocks noGrp="1"/>
          </p:cNvSpPr>
          <p:nvPr>
            <p:ph type="title"/>
          </p:nvPr>
        </p:nvSpPr>
        <p:spPr>
          <a:xfrm>
            <a:off x="776299" y="3228725"/>
            <a:ext cx="23133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Adamay Mann</a:t>
            </a:r>
            <a:endParaRPr dirty="0"/>
          </a:p>
        </p:txBody>
      </p:sp>
      <p:sp>
        <p:nvSpPr>
          <p:cNvPr id="371" name="Google Shape;371;p43"/>
          <p:cNvSpPr txBox="1">
            <a:spLocks noGrp="1"/>
          </p:cNvSpPr>
          <p:nvPr>
            <p:ph type="title" idx="2"/>
          </p:nvPr>
        </p:nvSpPr>
        <p:spPr>
          <a:xfrm>
            <a:off x="3405275" y="3228725"/>
            <a:ext cx="23133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Shreya Chopra</a:t>
            </a:r>
            <a:endParaRPr dirty="0"/>
          </a:p>
        </p:txBody>
      </p:sp>
      <p:sp>
        <p:nvSpPr>
          <p:cNvPr id="373" name="Google Shape;373;p43"/>
          <p:cNvSpPr txBox="1">
            <a:spLocks noGrp="1"/>
          </p:cNvSpPr>
          <p:nvPr>
            <p:ph type="title" idx="4"/>
          </p:nvPr>
        </p:nvSpPr>
        <p:spPr>
          <a:xfrm>
            <a:off x="6033051" y="3228725"/>
            <a:ext cx="23133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Kunal Demla</a:t>
            </a:r>
            <a:endParaRPr dirty="0"/>
          </a:p>
        </p:txBody>
      </p:sp>
      <p:sp>
        <p:nvSpPr>
          <p:cNvPr id="375" name="Google Shape;375;p43"/>
          <p:cNvSpPr txBox="1">
            <a:spLocks noGrp="1"/>
          </p:cNvSpPr>
          <p:nvPr>
            <p:ph type="title" idx="6"/>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TEAM</a:t>
            </a:r>
            <a:endParaRPr/>
          </a:p>
        </p:txBody>
      </p:sp>
      <p:grpSp>
        <p:nvGrpSpPr>
          <p:cNvPr id="22" name="Google Shape;7766;p89">
            <a:extLst>
              <a:ext uri="{FF2B5EF4-FFF2-40B4-BE49-F238E27FC236}">
                <a16:creationId xmlns:a16="http://schemas.microsoft.com/office/drawing/2014/main" id="{241D33F2-C69E-483C-BA83-DABC4B3FE2FB}"/>
              </a:ext>
            </a:extLst>
          </p:cNvPr>
          <p:cNvGrpSpPr/>
          <p:nvPr/>
        </p:nvGrpSpPr>
        <p:grpSpPr>
          <a:xfrm>
            <a:off x="1410689" y="1571443"/>
            <a:ext cx="1044520" cy="1191604"/>
            <a:chOff x="-56766175" y="3198925"/>
            <a:chExt cx="279625" cy="319000"/>
          </a:xfrm>
          <a:solidFill>
            <a:schemeClr val="bg2"/>
          </a:solidFill>
        </p:grpSpPr>
        <p:sp>
          <p:nvSpPr>
            <p:cNvPr id="23" name="Google Shape;7767;p89">
              <a:extLst>
                <a:ext uri="{FF2B5EF4-FFF2-40B4-BE49-F238E27FC236}">
                  <a16:creationId xmlns:a16="http://schemas.microsoft.com/office/drawing/2014/main" id="{7BB90705-99FF-4A17-B323-13B31BF09529}"/>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68;p89">
              <a:extLst>
                <a:ext uri="{FF2B5EF4-FFF2-40B4-BE49-F238E27FC236}">
                  <a16:creationId xmlns:a16="http://schemas.microsoft.com/office/drawing/2014/main" id="{CD3B97A1-8737-4523-BCE1-445013468223}"/>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69;p89">
              <a:extLst>
                <a:ext uri="{FF2B5EF4-FFF2-40B4-BE49-F238E27FC236}">
                  <a16:creationId xmlns:a16="http://schemas.microsoft.com/office/drawing/2014/main" id="{A13EA072-85CE-41C4-958C-AE84FE55DA11}"/>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70;p89">
              <a:extLst>
                <a:ext uri="{FF2B5EF4-FFF2-40B4-BE49-F238E27FC236}">
                  <a16:creationId xmlns:a16="http://schemas.microsoft.com/office/drawing/2014/main" id="{CD16A2AC-1573-4917-95A3-034BD4481954}"/>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1;p89">
              <a:extLst>
                <a:ext uri="{FF2B5EF4-FFF2-40B4-BE49-F238E27FC236}">
                  <a16:creationId xmlns:a16="http://schemas.microsoft.com/office/drawing/2014/main" id="{62404BF5-E148-4369-A451-929392B81445}"/>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2;p89">
              <a:extLst>
                <a:ext uri="{FF2B5EF4-FFF2-40B4-BE49-F238E27FC236}">
                  <a16:creationId xmlns:a16="http://schemas.microsoft.com/office/drawing/2014/main" id="{6B9E961B-D603-48B7-9BBF-8EDF9B980F6A}"/>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73;p89">
              <a:extLst>
                <a:ext uri="{FF2B5EF4-FFF2-40B4-BE49-F238E27FC236}">
                  <a16:creationId xmlns:a16="http://schemas.microsoft.com/office/drawing/2014/main" id="{82FBE023-CE62-45DC-99E9-71966E72E048}"/>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7720;p89">
            <a:extLst>
              <a:ext uri="{FF2B5EF4-FFF2-40B4-BE49-F238E27FC236}">
                <a16:creationId xmlns:a16="http://schemas.microsoft.com/office/drawing/2014/main" id="{69EF8724-B19D-4B61-B8AE-0946185B694E}"/>
              </a:ext>
            </a:extLst>
          </p:cNvPr>
          <p:cNvGrpSpPr/>
          <p:nvPr/>
        </p:nvGrpSpPr>
        <p:grpSpPr>
          <a:xfrm>
            <a:off x="4070801" y="1595509"/>
            <a:ext cx="1081239" cy="1075886"/>
            <a:chOff x="-55202750" y="3198925"/>
            <a:chExt cx="318225" cy="316650"/>
          </a:xfrm>
          <a:solidFill>
            <a:schemeClr val="bg2"/>
          </a:solidFill>
        </p:grpSpPr>
        <p:sp>
          <p:nvSpPr>
            <p:cNvPr id="31" name="Google Shape;7721;p89">
              <a:extLst>
                <a:ext uri="{FF2B5EF4-FFF2-40B4-BE49-F238E27FC236}">
                  <a16:creationId xmlns:a16="http://schemas.microsoft.com/office/drawing/2014/main" id="{AE85FCB3-7560-41D1-8DBC-15D1ADE75636}"/>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22;p89">
              <a:extLst>
                <a:ext uri="{FF2B5EF4-FFF2-40B4-BE49-F238E27FC236}">
                  <a16:creationId xmlns:a16="http://schemas.microsoft.com/office/drawing/2014/main" id="{60469382-5681-4015-BE30-E00C071ACB66}"/>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667;p89">
            <a:extLst>
              <a:ext uri="{FF2B5EF4-FFF2-40B4-BE49-F238E27FC236}">
                <a16:creationId xmlns:a16="http://schemas.microsoft.com/office/drawing/2014/main" id="{752F8E1B-7A70-41DE-8AED-65ADAE270F90}"/>
              </a:ext>
            </a:extLst>
          </p:cNvPr>
          <p:cNvGrpSpPr/>
          <p:nvPr/>
        </p:nvGrpSpPr>
        <p:grpSpPr>
          <a:xfrm>
            <a:off x="6734187" y="1473028"/>
            <a:ext cx="999124" cy="1139904"/>
            <a:chOff x="-55576850" y="3198125"/>
            <a:chExt cx="279625" cy="319025"/>
          </a:xfrm>
          <a:solidFill>
            <a:schemeClr val="bg2"/>
          </a:solidFill>
        </p:grpSpPr>
        <p:sp>
          <p:nvSpPr>
            <p:cNvPr id="34" name="Google Shape;7668;p89">
              <a:extLst>
                <a:ext uri="{FF2B5EF4-FFF2-40B4-BE49-F238E27FC236}">
                  <a16:creationId xmlns:a16="http://schemas.microsoft.com/office/drawing/2014/main" id="{AC644679-5C2B-44BB-A0F4-F3805DFEE57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69;p89">
              <a:extLst>
                <a:ext uri="{FF2B5EF4-FFF2-40B4-BE49-F238E27FC236}">
                  <a16:creationId xmlns:a16="http://schemas.microsoft.com/office/drawing/2014/main" id="{26DAD5D6-FCE8-4914-9E59-81CC3C9F1E26}"/>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70;p89">
              <a:extLst>
                <a:ext uri="{FF2B5EF4-FFF2-40B4-BE49-F238E27FC236}">
                  <a16:creationId xmlns:a16="http://schemas.microsoft.com/office/drawing/2014/main" id="{B00209A7-D49C-4497-B1B6-83D48C23B8A6}"/>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671;p89">
              <a:extLst>
                <a:ext uri="{FF2B5EF4-FFF2-40B4-BE49-F238E27FC236}">
                  <a16:creationId xmlns:a16="http://schemas.microsoft.com/office/drawing/2014/main" id="{F96E0BC8-7B6B-4041-AF48-E0153E827552}"/>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4" name="Picture 3">
            <a:extLst>
              <a:ext uri="{FF2B5EF4-FFF2-40B4-BE49-F238E27FC236}">
                <a16:creationId xmlns:a16="http://schemas.microsoft.com/office/drawing/2014/main" id="{DD991400-371F-4B5F-9FC3-1AFC05F8EC88}"/>
              </a:ext>
            </a:extLst>
          </p:cNvPr>
          <p:cNvPicPr>
            <a:picLocks noChangeAspect="1"/>
          </p:cNvPicPr>
          <p:nvPr/>
        </p:nvPicPr>
        <p:blipFill>
          <a:blip r:embed="rId3"/>
          <a:stretch>
            <a:fillRect/>
          </a:stretch>
        </p:blipFill>
        <p:spPr>
          <a:xfrm>
            <a:off x="568549" y="1117158"/>
            <a:ext cx="2110512" cy="3752022"/>
          </a:xfrm>
          <a:prstGeom prst="rect">
            <a:avLst/>
          </a:prstGeom>
        </p:spPr>
      </p:pic>
      <p:pic>
        <p:nvPicPr>
          <p:cNvPr id="8" name="Picture 7">
            <a:extLst>
              <a:ext uri="{FF2B5EF4-FFF2-40B4-BE49-F238E27FC236}">
                <a16:creationId xmlns:a16="http://schemas.microsoft.com/office/drawing/2014/main" id="{8EAB6DB4-4A1D-4908-98D2-998A45DEF709}"/>
              </a:ext>
            </a:extLst>
          </p:cNvPr>
          <p:cNvPicPr>
            <a:picLocks noChangeAspect="1"/>
          </p:cNvPicPr>
          <p:nvPr/>
        </p:nvPicPr>
        <p:blipFill>
          <a:blip r:embed="rId4"/>
          <a:stretch>
            <a:fillRect/>
          </a:stretch>
        </p:blipFill>
        <p:spPr>
          <a:xfrm>
            <a:off x="6412757" y="1117158"/>
            <a:ext cx="2110512" cy="3752022"/>
          </a:xfrm>
          <a:prstGeom prst="rect">
            <a:avLst/>
          </a:prstGeom>
        </p:spPr>
      </p:pic>
      <p:pic>
        <p:nvPicPr>
          <p:cNvPr id="10" name="Picture 9">
            <a:extLst>
              <a:ext uri="{FF2B5EF4-FFF2-40B4-BE49-F238E27FC236}">
                <a16:creationId xmlns:a16="http://schemas.microsoft.com/office/drawing/2014/main" id="{7605B60E-500D-47C2-B079-F064F93DEAA9}"/>
              </a:ext>
            </a:extLst>
          </p:cNvPr>
          <p:cNvPicPr>
            <a:picLocks noChangeAspect="1"/>
          </p:cNvPicPr>
          <p:nvPr/>
        </p:nvPicPr>
        <p:blipFill>
          <a:blip r:embed="rId5"/>
          <a:stretch>
            <a:fillRect/>
          </a:stretch>
        </p:blipFill>
        <p:spPr>
          <a:xfrm>
            <a:off x="3235433" y="1122844"/>
            <a:ext cx="2107314" cy="3746336"/>
          </a:xfrm>
          <a:prstGeom prst="rect">
            <a:avLst/>
          </a:prstGeom>
        </p:spPr>
      </p:pic>
    </p:spTree>
    <p:extLst>
      <p:ext uri="{BB962C8B-B14F-4D97-AF65-F5344CB8AC3E}">
        <p14:creationId xmlns:p14="http://schemas.microsoft.com/office/powerpoint/2010/main" val="325859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7"/>
          <p:cNvSpPr/>
          <p:nvPr/>
        </p:nvSpPr>
        <p:spPr>
          <a:xfrm>
            <a:off x="5337884" y="322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57"/>
          <p:cNvSpPr/>
          <p:nvPr/>
        </p:nvSpPr>
        <p:spPr>
          <a:xfrm>
            <a:off x="5337884" y="1644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57"/>
          <p:cNvSpPr/>
          <p:nvPr/>
        </p:nvSpPr>
        <p:spPr>
          <a:xfrm>
            <a:off x="1803582" y="322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7"/>
          <p:cNvSpPr/>
          <p:nvPr/>
        </p:nvSpPr>
        <p:spPr>
          <a:xfrm>
            <a:off x="1803582" y="1644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9" name="Google Shape;749;p5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3D Modelling</a:t>
            </a:r>
            <a:endParaRPr dirty="0"/>
          </a:p>
        </p:txBody>
      </p:sp>
      <p:sp>
        <p:nvSpPr>
          <p:cNvPr id="750" name="Google Shape;750;p5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 3D Model of the Wheelchair is created on Blender</a:t>
            </a:r>
            <a:endParaRPr dirty="0"/>
          </a:p>
        </p:txBody>
      </p:sp>
      <p:sp>
        <p:nvSpPr>
          <p:cNvPr id="751" name="Google Shape;751;p57"/>
          <p:cNvSpPr txBox="1">
            <a:spLocks noGrp="1"/>
          </p:cNvSpPr>
          <p:nvPr>
            <p:ph type="title" idx="2"/>
          </p:nvPr>
        </p:nvSpPr>
        <p:spPr>
          <a:xfrm>
            <a:off x="4878434" y="1688119"/>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dirty="0"/>
              <a:t>Arduino</a:t>
            </a:r>
            <a:br>
              <a:rPr lang="en" sz="1400" dirty="0"/>
            </a:br>
            <a:r>
              <a:rPr lang="en" sz="1400" dirty="0"/>
              <a:t>Programming</a:t>
            </a:r>
            <a:endParaRPr sz="1400" dirty="0"/>
          </a:p>
        </p:txBody>
      </p:sp>
      <p:sp>
        <p:nvSpPr>
          <p:cNvPr id="752" name="Google Shape;752;p5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We used Arduino Programming on TinkerCAD to simulate the features</a:t>
            </a:r>
            <a:endParaRPr dirty="0"/>
          </a:p>
        </p:txBody>
      </p:sp>
      <p:sp>
        <p:nvSpPr>
          <p:cNvPr id="753" name="Google Shape;753;p5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TECH STACKS USED </a:t>
            </a:r>
            <a:endParaRPr dirty="0"/>
          </a:p>
        </p:txBody>
      </p:sp>
      <p:sp>
        <p:nvSpPr>
          <p:cNvPr id="754" name="Google Shape;754;p5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Figma</a:t>
            </a:r>
            <a:endParaRPr dirty="0"/>
          </a:p>
        </p:txBody>
      </p:sp>
      <p:sp>
        <p:nvSpPr>
          <p:cNvPr id="755" name="Google Shape;755;p5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We have used Figma to design our App UI/UX</a:t>
            </a:r>
            <a:endParaRPr dirty="0"/>
          </a:p>
        </p:txBody>
      </p:sp>
      <p:sp>
        <p:nvSpPr>
          <p:cNvPr id="756" name="Google Shape;756;p5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Photoshop</a:t>
            </a:r>
            <a:endParaRPr dirty="0"/>
          </a:p>
        </p:txBody>
      </p:sp>
      <p:sp>
        <p:nvSpPr>
          <p:cNvPr id="757" name="Google Shape;757;p5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logo wa designed on Adobe Photoshop</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000" dirty="0"/>
              <a:t>Marketing and Competition</a:t>
            </a:r>
            <a:endParaRPr sz="4000"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03</a:t>
            </a:r>
            <a:endParaRPr dirty="0"/>
          </a:p>
        </p:txBody>
      </p:sp>
    </p:spTree>
    <p:extLst>
      <p:ext uri="{BB962C8B-B14F-4D97-AF65-F5344CB8AC3E}">
        <p14:creationId xmlns:p14="http://schemas.microsoft.com/office/powerpoint/2010/main" val="3578524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9"/>
          <p:cNvSpPr/>
          <p:nvPr/>
        </p:nvSpPr>
        <p:spPr>
          <a:xfrm>
            <a:off x="125960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8215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590470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64766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4154100" y="1554480"/>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18315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Fall Alert</a:t>
            </a:r>
            <a:endParaRPr dirty="0"/>
          </a:p>
        </p:txBody>
      </p:sp>
      <p:sp>
        <p:nvSpPr>
          <p:cNvPr id="481" name="Google Shape;481;p49"/>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dirty="0"/>
              <a:t>There are no commercially available wheelchair companies that have a fall detection feature</a:t>
            </a:r>
          </a:p>
        </p:txBody>
      </p:sp>
      <p:sp>
        <p:nvSpPr>
          <p:cNvPr id="482" name="Google Shape;482;p49"/>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dirty="0"/>
              <a:t>App Connectivity</a:t>
            </a:r>
            <a:endParaRPr sz="1500" dirty="0"/>
          </a:p>
        </p:txBody>
      </p:sp>
      <p:sp>
        <p:nvSpPr>
          <p:cNvPr id="483" name="Google Shape;483;p49"/>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p>
            <a:pPr marL="0" indent="0"/>
            <a:r>
              <a:rPr lang="en-US" dirty="0"/>
              <a:t>Receiving alerts and updates on the app is a feature that you’ll only find in </a:t>
            </a:r>
            <a:r>
              <a:rPr lang="en-US" dirty="0" err="1"/>
              <a:t>Crylya</a:t>
            </a:r>
            <a:endParaRPr lang="en-US" dirty="0"/>
          </a:p>
          <a:p>
            <a:pPr marL="0" lvl="0" indent="0" algn="ctr" rtl="0">
              <a:spcBef>
                <a:spcPts val="0"/>
              </a:spcBef>
              <a:spcAft>
                <a:spcPts val="0"/>
              </a:spcAft>
              <a:buNone/>
            </a:pPr>
            <a:endParaRPr dirty="0"/>
          </a:p>
        </p:txBody>
      </p:sp>
      <p:sp>
        <p:nvSpPr>
          <p:cNvPr id="484" name="Google Shape;484;p4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UNIQUE SELLING POINTS</a:t>
            </a:r>
            <a:endParaRPr dirty="0"/>
          </a:p>
        </p:txBody>
      </p:sp>
      <p:sp>
        <p:nvSpPr>
          <p:cNvPr id="485" name="Google Shape;485;p49"/>
          <p:cNvSpPr txBox="1">
            <a:spLocks noGrp="1"/>
          </p:cNvSpPr>
          <p:nvPr>
            <p:ph type="title" idx="3"/>
          </p:nvPr>
        </p:nvSpPr>
        <p:spPr>
          <a:xfrm>
            <a:off x="18315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486" name="Google Shape;486;p49"/>
          <p:cNvSpPr txBox="1">
            <a:spLocks noGrp="1"/>
          </p:cNvSpPr>
          <p:nvPr>
            <p:ph type="title" idx="6"/>
          </p:nvPr>
        </p:nvSpPr>
        <p:spPr>
          <a:xfrm>
            <a:off x="4154100" y="1571491"/>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487" name="Google Shape;487;p49"/>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dirty="0"/>
              <a:t>Health Monitors</a:t>
            </a:r>
            <a:endParaRPr sz="1600" dirty="0"/>
          </a:p>
        </p:txBody>
      </p:sp>
      <p:sp>
        <p:nvSpPr>
          <p:cNvPr id="488" name="Google Shape;488;p49"/>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We are the only ones that have added this feature to our wheelchair</a:t>
            </a:r>
          </a:p>
        </p:txBody>
      </p:sp>
      <p:sp>
        <p:nvSpPr>
          <p:cNvPr id="489" name="Google Shape;489;p49"/>
          <p:cNvSpPr txBox="1">
            <a:spLocks noGrp="1"/>
          </p:cNvSpPr>
          <p:nvPr>
            <p:ph type="title" idx="9"/>
          </p:nvPr>
        </p:nvSpPr>
        <p:spPr>
          <a:xfrm>
            <a:off x="64766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000" dirty="0"/>
              <a:t>Future Prospects</a:t>
            </a:r>
            <a:endParaRPr sz="4000"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291458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2" name="Google Shape;912;p63"/>
          <p:cNvSpPr/>
          <p:nvPr/>
        </p:nvSpPr>
        <p:spPr>
          <a:xfrm>
            <a:off x="6319938" y="1973163"/>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4885678" y="3669657"/>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3593592" y="1973163"/>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3"/>
          <p:cNvSpPr/>
          <p:nvPr/>
        </p:nvSpPr>
        <p:spPr>
          <a:xfrm>
            <a:off x="2159611" y="3669657"/>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p:nvPr/>
        </p:nvSpPr>
        <p:spPr>
          <a:xfrm>
            <a:off x="867525" y="1973163"/>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txBox="1">
            <a:spLocks noGrp="1"/>
          </p:cNvSpPr>
          <p:nvPr>
            <p:ph type="subTitle" idx="7"/>
          </p:nvPr>
        </p:nvSpPr>
        <p:spPr>
          <a:xfrm>
            <a:off x="867525" y="1984248"/>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Portability</a:t>
            </a:r>
            <a:endParaRPr dirty="0"/>
          </a:p>
        </p:txBody>
      </p:sp>
      <p:sp>
        <p:nvSpPr>
          <p:cNvPr id="918" name="Google Shape;918;p6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FUTURE PROSPECTS</a:t>
            </a:r>
            <a:endParaRPr dirty="0"/>
          </a:p>
        </p:txBody>
      </p:sp>
      <p:sp>
        <p:nvSpPr>
          <p:cNvPr id="919" name="Google Shape;919;p63"/>
          <p:cNvSpPr txBox="1">
            <a:spLocks noGrp="1"/>
          </p:cNvSpPr>
          <p:nvPr>
            <p:ph type="subTitle" idx="1"/>
          </p:nvPr>
        </p:nvSpPr>
        <p:spPr>
          <a:xfrm>
            <a:off x="2159611" y="3669657"/>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Slopes and Stairs</a:t>
            </a:r>
            <a:endParaRPr sz="1600" dirty="0"/>
          </a:p>
        </p:txBody>
      </p:sp>
      <p:sp>
        <p:nvSpPr>
          <p:cNvPr id="920" name="Google Shape;920;p63"/>
          <p:cNvSpPr txBox="1">
            <a:spLocks noGrp="1"/>
          </p:cNvSpPr>
          <p:nvPr>
            <p:ph type="subTitle" idx="2"/>
          </p:nvPr>
        </p:nvSpPr>
        <p:spPr>
          <a:xfrm>
            <a:off x="2159611" y="4126982"/>
            <a:ext cx="1920300" cy="45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Modifying the chair to navigate other terrains such as stairs and slopes</a:t>
            </a:r>
          </a:p>
        </p:txBody>
      </p:sp>
      <p:sp>
        <p:nvSpPr>
          <p:cNvPr id="923" name="Google Shape;923;p63"/>
          <p:cNvSpPr txBox="1">
            <a:spLocks noGrp="1"/>
          </p:cNvSpPr>
          <p:nvPr>
            <p:ph type="subTitle" idx="5"/>
          </p:nvPr>
        </p:nvSpPr>
        <p:spPr>
          <a:xfrm>
            <a:off x="4885817" y="4126982"/>
            <a:ext cx="19203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Controlling the chair via the app</a:t>
            </a:r>
          </a:p>
        </p:txBody>
      </p:sp>
      <p:sp>
        <p:nvSpPr>
          <p:cNvPr id="924" name="Google Shape;924;p63"/>
          <p:cNvSpPr txBox="1">
            <a:spLocks noGrp="1"/>
          </p:cNvSpPr>
          <p:nvPr>
            <p:ph type="subTitle" idx="6"/>
          </p:nvPr>
        </p:nvSpPr>
        <p:spPr>
          <a:xfrm>
            <a:off x="4885678" y="3669657"/>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dirty="0"/>
              <a:t>Adding other Attachments</a:t>
            </a:r>
            <a:endParaRPr sz="1400" dirty="0"/>
          </a:p>
        </p:txBody>
      </p:sp>
      <p:sp>
        <p:nvSpPr>
          <p:cNvPr id="925" name="Google Shape;925;p63"/>
          <p:cNvSpPr txBox="1">
            <a:spLocks noGrp="1"/>
          </p:cNvSpPr>
          <p:nvPr>
            <p:ph type="subTitle" idx="8"/>
          </p:nvPr>
        </p:nvSpPr>
        <p:spPr>
          <a:xfrm>
            <a:off x="867525" y="2435276"/>
            <a:ext cx="1920300" cy="4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400" dirty="0"/>
              <a:t>A foldable wheelchair that can be carried around easily when not in use</a:t>
            </a:r>
          </a:p>
        </p:txBody>
      </p:sp>
      <p:sp>
        <p:nvSpPr>
          <p:cNvPr id="926" name="Google Shape;926;p63"/>
          <p:cNvSpPr txBox="1">
            <a:spLocks noGrp="1"/>
          </p:cNvSpPr>
          <p:nvPr>
            <p:ph type="subTitle" idx="9"/>
          </p:nvPr>
        </p:nvSpPr>
        <p:spPr>
          <a:xfrm>
            <a:off x="6319947" y="2433875"/>
            <a:ext cx="19203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Adding a feature to control the speed of the chair</a:t>
            </a:r>
          </a:p>
        </p:txBody>
      </p:sp>
      <p:sp>
        <p:nvSpPr>
          <p:cNvPr id="927" name="Google Shape;927;p63"/>
          <p:cNvSpPr txBox="1">
            <a:spLocks noGrp="1"/>
          </p:cNvSpPr>
          <p:nvPr>
            <p:ph type="subTitle" idx="13"/>
          </p:nvPr>
        </p:nvSpPr>
        <p:spPr>
          <a:xfrm>
            <a:off x="6319938" y="1980906"/>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Speed Controls</a:t>
            </a:r>
            <a:endParaRPr sz="1600" dirty="0"/>
          </a:p>
        </p:txBody>
      </p:sp>
      <p:sp>
        <p:nvSpPr>
          <p:cNvPr id="928" name="Google Shape;928;p63"/>
          <p:cNvSpPr txBox="1">
            <a:spLocks noGrp="1"/>
          </p:cNvSpPr>
          <p:nvPr>
            <p:ph type="subTitle" idx="14"/>
          </p:nvPr>
        </p:nvSpPr>
        <p:spPr>
          <a:xfrm>
            <a:off x="3593736" y="2433875"/>
            <a:ext cx="19203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Using speech inputs for navigation and various other functions</a:t>
            </a:r>
          </a:p>
        </p:txBody>
      </p:sp>
      <p:sp>
        <p:nvSpPr>
          <p:cNvPr id="929" name="Google Shape;929;p63"/>
          <p:cNvSpPr txBox="1">
            <a:spLocks noGrp="1"/>
          </p:cNvSpPr>
          <p:nvPr>
            <p:ph type="subTitle" idx="15"/>
          </p:nvPr>
        </p:nvSpPr>
        <p:spPr>
          <a:xfrm>
            <a:off x="3593592" y="1980906"/>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dirty="0"/>
              <a:t>Voice Recognition</a:t>
            </a:r>
            <a:endParaRPr sz="1400" dirty="0"/>
          </a:p>
        </p:txBody>
      </p:sp>
      <p:sp>
        <p:nvSpPr>
          <p:cNvPr id="930" name="Google Shape;930;p63"/>
          <p:cNvSpPr/>
          <p:nvPr/>
        </p:nvSpPr>
        <p:spPr>
          <a:xfrm>
            <a:off x="1543125" y="129668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4287638" y="129668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6995538" y="129668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2835211" y="300275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5579724" y="300275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63"/>
          <p:cNvGrpSpPr/>
          <p:nvPr/>
        </p:nvGrpSpPr>
        <p:grpSpPr>
          <a:xfrm>
            <a:off x="7124689" y="1426665"/>
            <a:ext cx="310796" cy="309144"/>
            <a:chOff x="2365852" y="1416698"/>
            <a:chExt cx="462977" cy="460516"/>
          </a:xfrm>
        </p:grpSpPr>
        <p:sp>
          <p:nvSpPr>
            <p:cNvPr id="937" name="Google Shape;937;p63"/>
            <p:cNvSpPr/>
            <p:nvPr/>
          </p:nvSpPr>
          <p:spPr>
            <a:xfrm>
              <a:off x="2493109" y="1416698"/>
              <a:ext cx="56105" cy="120648"/>
            </a:xfrm>
            <a:custGeom>
              <a:avLst/>
              <a:gdLst/>
              <a:ahLst/>
              <a:cxnLst/>
              <a:rect l="l" t="t" r="r" b="b"/>
              <a:pathLst>
                <a:path w="798" h="1716" extrusionOk="0">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2365852" y="1571587"/>
              <a:ext cx="120577" cy="81275"/>
            </a:xfrm>
            <a:custGeom>
              <a:avLst/>
              <a:gdLst/>
              <a:ahLst/>
              <a:cxnLst/>
              <a:rect l="l" t="t" r="r" b="b"/>
              <a:pathLst>
                <a:path w="1715" h="1156" extrusionOk="0">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2553363" y="1570743"/>
              <a:ext cx="123952" cy="82119"/>
            </a:xfrm>
            <a:custGeom>
              <a:avLst/>
              <a:gdLst/>
              <a:ahLst/>
              <a:cxnLst/>
              <a:rect l="l" t="t" r="r" b="b"/>
              <a:pathLst>
                <a:path w="1763" h="1168" extrusionOk="0">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2492265" y="1556541"/>
              <a:ext cx="55262" cy="53645"/>
            </a:xfrm>
            <a:custGeom>
              <a:avLst/>
              <a:gdLst/>
              <a:ahLst/>
              <a:cxnLst/>
              <a:rect l="l" t="t" r="r" b="b"/>
              <a:pathLst>
                <a:path w="786" h="763" extrusionOk="0">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3"/>
            <p:cNvSpPr/>
            <p:nvPr/>
          </p:nvSpPr>
          <p:spPr>
            <a:xfrm>
              <a:off x="2706564" y="1662847"/>
              <a:ext cx="122265" cy="64542"/>
            </a:xfrm>
            <a:custGeom>
              <a:avLst/>
              <a:gdLst/>
              <a:ahLst/>
              <a:cxnLst/>
              <a:rect l="l" t="t" r="r" b="b"/>
              <a:pathLst>
                <a:path w="1739" h="918" extrusionOk="0">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3"/>
            <p:cNvSpPr/>
            <p:nvPr/>
          </p:nvSpPr>
          <p:spPr>
            <a:xfrm>
              <a:off x="2472157" y="1625161"/>
              <a:ext cx="337406" cy="252052"/>
            </a:xfrm>
            <a:custGeom>
              <a:avLst/>
              <a:gdLst/>
              <a:ahLst/>
              <a:cxnLst/>
              <a:rect l="l" t="t" r="r" b="b"/>
              <a:pathLst>
                <a:path w="4799" h="3585" extrusionOk="0">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3"/>
          <p:cNvGrpSpPr/>
          <p:nvPr/>
        </p:nvGrpSpPr>
        <p:grpSpPr>
          <a:xfrm>
            <a:off x="2964929" y="3128895"/>
            <a:ext cx="309664" cy="309098"/>
            <a:chOff x="4962532" y="1439337"/>
            <a:chExt cx="461290" cy="460447"/>
          </a:xfrm>
        </p:grpSpPr>
        <p:sp>
          <p:nvSpPr>
            <p:cNvPr id="944" name="Google Shape;944;p63"/>
            <p:cNvSpPr/>
            <p:nvPr/>
          </p:nvSpPr>
          <p:spPr>
            <a:xfrm>
              <a:off x="5055479" y="1533058"/>
              <a:ext cx="274621" cy="273848"/>
            </a:xfrm>
            <a:custGeom>
              <a:avLst/>
              <a:gdLst/>
              <a:ahLst/>
              <a:cxnLst/>
              <a:rect l="l" t="t" r="r" b="b"/>
              <a:pathLst>
                <a:path w="3906" h="3895" extrusionOk="0">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5247138" y="1456422"/>
              <a:ext cx="46122" cy="62503"/>
            </a:xfrm>
            <a:custGeom>
              <a:avLst/>
              <a:gdLst/>
              <a:ahLst/>
              <a:cxnLst/>
              <a:rect l="l" t="t" r="r" b="b"/>
              <a:pathLst>
                <a:path w="656" h="889" extrusionOk="0">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5092250" y="1821461"/>
              <a:ext cx="46122" cy="63277"/>
            </a:xfrm>
            <a:custGeom>
              <a:avLst/>
              <a:gdLst/>
              <a:ahLst/>
              <a:cxnLst/>
              <a:rect l="l" t="t" r="r" b="b"/>
              <a:pathLst>
                <a:path w="656" h="900" extrusionOk="0">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4975891" y="1571165"/>
              <a:ext cx="67073" cy="42325"/>
            </a:xfrm>
            <a:custGeom>
              <a:avLst/>
              <a:gdLst/>
              <a:ahLst/>
              <a:cxnLst/>
              <a:rect l="l" t="t" r="r" b="b"/>
              <a:pathLst>
                <a:path w="954" h="602" extrusionOk="0">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5340929" y="1727178"/>
              <a:ext cx="67003" cy="42044"/>
            </a:xfrm>
            <a:custGeom>
              <a:avLst/>
              <a:gdLst/>
              <a:ahLst/>
              <a:cxnLst/>
              <a:rect l="l" t="t" r="r" b="b"/>
              <a:pathLst>
                <a:path w="953" h="598" extrusionOk="0">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5094781" y="1454032"/>
              <a:ext cx="46965" cy="63206"/>
            </a:xfrm>
            <a:custGeom>
              <a:avLst/>
              <a:gdLst/>
              <a:ahLst/>
              <a:cxnLst/>
              <a:rect l="l" t="t" r="r" b="b"/>
              <a:pathLst>
                <a:path w="668" h="899" extrusionOk="0">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5243764" y="1822375"/>
              <a:ext cx="46122" cy="63206"/>
            </a:xfrm>
            <a:custGeom>
              <a:avLst/>
              <a:gdLst/>
              <a:ahLst/>
              <a:cxnLst/>
              <a:rect l="l" t="t" r="r" b="b"/>
              <a:pathLst>
                <a:path w="656" h="899" extrusionOk="0">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a:off x="4975117" y="1723171"/>
              <a:ext cx="67003" cy="41833"/>
            </a:xfrm>
            <a:custGeom>
              <a:avLst/>
              <a:gdLst/>
              <a:ahLst/>
              <a:cxnLst/>
              <a:rect l="l" t="t" r="r" b="b"/>
              <a:pathLst>
                <a:path w="953" h="595" extrusionOk="0">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a:off x="5343390" y="1574610"/>
              <a:ext cx="67073" cy="42255"/>
            </a:xfrm>
            <a:custGeom>
              <a:avLst/>
              <a:gdLst/>
              <a:ahLst/>
              <a:cxnLst/>
              <a:rect l="l" t="t" r="r" b="b"/>
              <a:pathLst>
                <a:path w="954" h="601" extrusionOk="0">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a:off x="5180205" y="1439337"/>
              <a:ext cx="26014" cy="64542"/>
            </a:xfrm>
            <a:custGeom>
              <a:avLst/>
              <a:gdLst/>
              <a:ahLst/>
              <a:cxnLst/>
              <a:rect l="l" t="t" r="r" b="b"/>
              <a:pathLst>
                <a:path w="370" h="918" extrusionOk="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a:off x="5180205" y="1836086"/>
              <a:ext cx="26014" cy="63699"/>
            </a:xfrm>
            <a:custGeom>
              <a:avLst/>
              <a:gdLst/>
              <a:ahLst/>
              <a:cxnLst/>
              <a:rect l="l" t="t" r="r" b="b"/>
              <a:pathLst>
                <a:path w="370" h="906" extrusionOk="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a:off x="4962532" y="1657011"/>
              <a:ext cx="63699" cy="26857"/>
            </a:xfrm>
            <a:custGeom>
              <a:avLst/>
              <a:gdLst/>
              <a:ahLst/>
              <a:cxnLst/>
              <a:rect l="l" t="t" r="r" b="b"/>
              <a:pathLst>
                <a:path w="906" h="382" extrusionOk="0">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3"/>
            <p:cNvSpPr/>
            <p:nvPr/>
          </p:nvSpPr>
          <p:spPr>
            <a:xfrm>
              <a:off x="5360123" y="1657011"/>
              <a:ext cx="63699" cy="26857"/>
            </a:xfrm>
            <a:custGeom>
              <a:avLst/>
              <a:gdLst/>
              <a:ahLst/>
              <a:cxnLst/>
              <a:rect l="l" t="t" r="r" b="b"/>
              <a:pathLst>
                <a:path w="906" h="382" extrusionOk="0">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3"/>
            <p:cNvSpPr/>
            <p:nvPr/>
          </p:nvSpPr>
          <p:spPr>
            <a:xfrm>
              <a:off x="5023630" y="1502544"/>
              <a:ext cx="57019" cy="54066"/>
            </a:xfrm>
            <a:custGeom>
              <a:avLst/>
              <a:gdLst/>
              <a:ahLst/>
              <a:cxnLst/>
              <a:rect l="l" t="t" r="r" b="b"/>
              <a:pathLst>
                <a:path w="811" h="769" extrusionOk="0">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3"/>
            <p:cNvSpPr/>
            <p:nvPr/>
          </p:nvSpPr>
          <p:spPr>
            <a:xfrm>
              <a:off x="5304931" y="1782933"/>
              <a:ext cx="56105" cy="54066"/>
            </a:xfrm>
            <a:custGeom>
              <a:avLst/>
              <a:gdLst/>
              <a:ahLst/>
              <a:cxnLst/>
              <a:rect l="l" t="t" r="r" b="b"/>
              <a:pathLst>
                <a:path w="798" h="769" extrusionOk="0">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3"/>
            <p:cNvSpPr/>
            <p:nvPr/>
          </p:nvSpPr>
          <p:spPr>
            <a:xfrm>
              <a:off x="5023630" y="1782933"/>
              <a:ext cx="57019" cy="54066"/>
            </a:xfrm>
            <a:custGeom>
              <a:avLst/>
              <a:gdLst/>
              <a:ahLst/>
              <a:cxnLst/>
              <a:rect l="l" t="t" r="r" b="b"/>
              <a:pathLst>
                <a:path w="811" h="769" extrusionOk="0">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3"/>
            <p:cNvSpPr/>
            <p:nvPr/>
          </p:nvSpPr>
          <p:spPr>
            <a:xfrm>
              <a:off x="5304931" y="1502544"/>
              <a:ext cx="56105" cy="54066"/>
            </a:xfrm>
            <a:custGeom>
              <a:avLst/>
              <a:gdLst/>
              <a:ahLst/>
              <a:cxnLst/>
              <a:rect l="l" t="t" r="r" b="b"/>
              <a:pathLst>
                <a:path w="798" h="769" extrusionOk="0">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63"/>
          <p:cNvGrpSpPr/>
          <p:nvPr/>
        </p:nvGrpSpPr>
        <p:grpSpPr>
          <a:xfrm>
            <a:off x="5709442" y="3128045"/>
            <a:ext cx="309662" cy="310796"/>
            <a:chOff x="5499122" y="1441025"/>
            <a:chExt cx="461288" cy="462977"/>
          </a:xfrm>
        </p:grpSpPr>
        <p:sp>
          <p:nvSpPr>
            <p:cNvPr id="962" name="Google Shape;962;p63"/>
            <p:cNvSpPr/>
            <p:nvPr/>
          </p:nvSpPr>
          <p:spPr>
            <a:xfrm>
              <a:off x="5499122" y="1441025"/>
              <a:ext cx="461288" cy="261192"/>
            </a:xfrm>
            <a:custGeom>
              <a:avLst/>
              <a:gdLst/>
              <a:ahLst/>
              <a:cxnLst/>
              <a:rect l="l" t="t" r="r" b="b"/>
              <a:pathLst>
                <a:path w="6561" h="3715" extrusionOk="0">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3"/>
            <p:cNvSpPr/>
            <p:nvPr/>
          </p:nvSpPr>
          <p:spPr>
            <a:xfrm>
              <a:off x="5648104" y="1585016"/>
              <a:ext cx="155801" cy="78815"/>
            </a:xfrm>
            <a:custGeom>
              <a:avLst/>
              <a:gdLst/>
              <a:ahLst/>
              <a:cxnLst/>
              <a:rect l="l" t="t" r="r" b="b"/>
              <a:pathLst>
                <a:path w="2216" h="1121" extrusionOk="0">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3"/>
            <p:cNvSpPr/>
            <p:nvPr/>
          </p:nvSpPr>
          <p:spPr>
            <a:xfrm>
              <a:off x="5679954" y="1690478"/>
              <a:ext cx="278769" cy="213524"/>
            </a:xfrm>
            <a:custGeom>
              <a:avLst/>
              <a:gdLst/>
              <a:ahLst/>
              <a:cxnLst/>
              <a:rect l="l" t="t" r="r" b="b"/>
              <a:pathLst>
                <a:path w="3965" h="3037" extrusionOk="0">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3"/>
          <p:cNvGrpSpPr/>
          <p:nvPr/>
        </p:nvGrpSpPr>
        <p:grpSpPr>
          <a:xfrm>
            <a:off x="1671711" y="1426454"/>
            <a:ext cx="311929" cy="309569"/>
            <a:chOff x="1820895" y="2739544"/>
            <a:chExt cx="464664" cy="461149"/>
          </a:xfrm>
        </p:grpSpPr>
        <p:sp>
          <p:nvSpPr>
            <p:cNvPr id="966" name="Google Shape;966;p63"/>
            <p:cNvSpPr/>
            <p:nvPr/>
          </p:nvSpPr>
          <p:spPr>
            <a:xfrm>
              <a:off x="1845995" y="2739544"/>
              <a:ext cx="181745" cy="199111"/>
            </a:xfrm>
            <a:custGeom>
              <a:avLst/>
              <a:gdLst/>
              <a:ahLst/>
              <a:cxnLst/>
              <a:rect l="l" t="t" r="r" b="b"/>
              <a:pathLst>
                <a:path w="2585" h="2832" extrusionOk="0">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3"/>
            <p:cNvSpPr/>
            <p:nvPr/>
          </p:nvSpPr>
          <p:spPr>
            <a:xfrm>
              <a:off x="2078714" y="2999402"/>
              <a:ext cx="179214" cy="201290"/>
            </a:xfrm>
            <a:custGeom>
              <a:avLst/>
              <a:gdLst/>
              <a:ahLst/>
              <a:cxnLst/>
              <a:rect l="l" t="t" r="r" b="b"/>
              <a:pathLst>
                <a:path w="2549" h="2863" extrusionOk="0">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3"/>
            <p:cNvSpPr/>
            <p:nvPr/>
          </p:nvSpPr>
          <p:spPr>
            <a:xfrm>
              <a:off x="1820895" y="2998207"/>
              <a:ext cx="203470" cy="177316"/>
            </a:xfrm>
            <a:custGeom>
              <a:avLst/>
              <a:gdLst/>
              <a:ahLst/>
              <a:cxnLst/>
              <a:rect l="l" t="t" r="r" b="b"/>
              <a:pathLst>
                <a:path w="2894" h="2522" extrusionOk="0">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3"/>
            <p:cNvSpPr/>
            <p:nvPr/>
          </p:nvSpPr>
          <p:spPr>
            <a:xfrm>
              <a:off x="2080402" y="2764995"/>
              <a:ext cx="205157" cy="177667"/>
            </a:xfrm>
            <a:custGeom>
              <a:avLst/>
              <a:gdLst/>
              <a:ahLst/>
              <a:cxnLst/>
              <a:rect l="l" t="t" r="r" b="b"/>
              <a:pathLst>
                <a:path w="2918" h="2527" extrusionOk="0">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3"/>
            <p:cNvSpPr/>
            <p:nvPr/>
          </p:nvSpPr>
          <p:spPr>
            <a:xfrm>
              <a:off x="1923826" y="2840647"/>
              <a:ext cx="258732" cy="258732"/>
            </a:xfrm>
            <a:custGeom>
              <a:avLst/>
              <a:gdLst/>
              <a:ahLst/>
              <a:cxnLst/>
              <a:rect l="l" t="t" r="r" b="b"/>
              <a:pathLst>
                <a:path w="3680" h="3680" extrusionOk="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3"/>
          <p:cNvGrpSpPr/>
          <p:nvPr/>
        </p:nvGrpSpPr>
        <p:grpSpPr>
          <a:xfrm>
            <a:off x="4417050" y="1426690"/>
            <a:ext cx="310276" cy="309097"/>
            <a:chOff x="2851327" y="2735185"/>
            <a:chExt cx="462202" cy="460446"/>
          </a:xfrm>
        </p:grpSpPr>
        <p:sp>
          <p:nvSpPr>
            <p:cNvPr id="972" name="Google Shape;972;p63"/>
            <p:cNvSpPr/>
            <p:nvPr/>
          </p:nvSpPr>
          <p:spPr>
            <a:xfrm>
              <a:off x="2896535" y="2966217"/>
              <a:ext cx="108063" cy="87955"/>
            </a:xfrm>
            <a:custGeom>
              <a:avLst/>
              <a:gdLst/>
              <a:ahLst/>
              <a:cxnLst/>
              <a:rect l="l" t="t" r="r" b="b"/>
              <a:pathLst>
                <a:path w="1537" h="1251" extrusionOk="0">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3"/>
            <p:cNvSpPr/>
            <p:nvPr/>
          </p:nvSpPr>
          <p:spPr>
            <a:xfrm>
              <a:off x="3156042" y="3032306"/>
              <a:ext cx="95548" cy="77127"/>
            </a:xfrm>
            <a:custGeom>
              <a:avLst/>
              <a:gdLst/>
              <a:ahLst/>
              <a:cxnLst/>
              <a:rect l="l" t="t" r="r" b="b"/>
              <a:pathLst>
                <a:path w="1359" h="1097" extrusionOk="0">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3"/>
            <p:cNvSpPr/>
            <p:nvPr/>
          </p:nvSpPr>
          <p:spPr>
            <a:xfrm>
              <a:off x="2851327" y="2978732"/>
              <a:ext cx="462202" cy="216899"/>
            </a:xfrm>
            <a:custGeom>
              <a:avLst/>
              <a:gdLst/>
              <a:ahLst/>
              <a:cxnLst/>
              <a:rect l="l" t="t" r="r" b="b"/>
              <a:pathLst>
                <a:path w="6574" h="3085" extrusionOk="0">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3"/>
            <p:cNvSpPr/>
            <p:nvPr/>
          </p:nvSpPr>
          <p:spPr>
            <a:xfrm>
              <a:off x="3120888" y="2740176"/>
              <a:ext cx="74596" cy="91329"/>
            </a:xfrm>
            <a:custGeom>
              <a:avLst/>
              <a:gdLst/>
              <a:ahLst/>
              <a:cxnLst/>
              <a:rect l="l" t="t" r="r" b="b"/>
              <a:pathLst>
                <a:path w="1061" h="1299" extrusionOk="0">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3"/>
            <p:cNvSpPr/>
            <p:nvPr/>
          </p:nvSpPr>
          <p:spPr>
            <a:xfrm>
              <a:off x="3058947" y="2859067"/>
              <a:ext cx="50270" cy="98009"/>
            </a:xfrm>
            <a:custGeom>
              <a:avLst/>
              <a:gdLst/>
              <a:ahLst/>
              <a:cxnLst/>
              <a:rect l="l" t="t" r="r" b="b"/>
              <a:pathLst>
                <a:path w="715" h="1394" extrusionOk="0">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3"/>
            <p:cNvSpPr/>
            <p:nvPr/>
          </p:nvSpPr>
          <p:spPr>
            <a:xfrm>
              <a:off x="3058947" y="2735185"/>
              <a:ext cx="50270" cy="96321"/>
            </a:xfrm>
            <a:custGeom>
              <a:avLst/>
              <a:gdLst/>
              <a:ahLst/>
              <a:cxnLst/>
              <a:rect l="l" t="t" r="r" b="b"/>
              <a:pathLst>
                <a:path w="715" h="1370" extrusionOk="0">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3"/>
            <p:cNvSpPr/>
            <p:nvPr/>
          </p:nvSpPr>
          <p:spPr>
            <a:xfrm>
              <a:off x="2974437" y="2740176"/>
              <a:ext cx="72839" cy="91329"/>
            </a:xfrm>
            <a:custGeom>
              <a:avLst/>
              <a:gdLst/>
              <a:ahLst/>
              <a:cxnLst/>
              <a:rect l="l" t="t" r="r" b="b"/>
              <a:pathLst>
                <a:path w="1036" h="1299" extrusionOk="0">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3"/>
            <p:cNvSpPr/>
            <p:nvPr/>
          </p:nvSpPr>
          <p:spPr>
            <a:xfrm>
              <a:off x="2974437" y="2859911"/>
              <a:ext cx="72839" cy="90486"/>
            </a:xfrm>
            <a:custGeom>
              <a:avLst/>
              <a:gdLst/>
              <a:ahLst/>
              <a:cxnLst/>
              <a:rect l="l" t="t" r="r" b="b"/>
              <a:pathLst>
                <a:path w="1036" h="1287" extrusionOk="0">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3"/>
            <p:cNvSpPr/>
            <p:nvPr/>
          </p:nvSpPr>
          <p:spPr>
            <a:xfrm>
              <a:off x="3120888" y="2859911"/>
              <a:ext cx="72909" cy="90486"/>
            </a:xfrm>
            <a:custGeom>
              <a:avLst/>
              <a:gdLst/>
              <a:ahLst/>
              <a:cxnLst/>
              <a:rect l="l" t="t" r="r" b="b"/>
              <a:pathLst>
                <a:path w="1037" h="1287" extrusionOk="0">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64"/>
          <p:cNvSpPr txBox="1">
            <a:spLocks noGrp="1"/>
          </p:cNvSpPr>
          <p:nvPr>
            <p:ph type="title"/>
          </p:nvPr>
        </p:nvSpPr>
        <p:spPr>
          <a:xfrm>
            <a:off x="1388100" y="1021009"/>
            <a:ext cx="6367800" cy="169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The only disability in life is a bad attitude</a:t>
            </a:r>
            <a:endParaRPr sz="4800" dirty="0"/>
          </a:p>
        </p:txBody>
      </p:sp>
      <p:sp>
        <p:nvSpPr>
          <p:cNvPr id="3" name="Google Shape;991;p64">
            <a:extLst>
              <a:ext uri="{FF2B5EF4-FFF2-40B4-BE49-F238E27FC236}">
                <a16:creationId xmlns:a16="http://schemas.microsoft.com/office/drawing/2014/main" id="{C8E90965-A757-4FE6-B535-8E402C931DE2}"/>
              </a:ext>
            </a:extLst>
          </p:cNvPr>
          <p:cNvSpPr txBox="1">
            <a:spLocks/>
          </p:cNvSpPr>
          <p:nvPr/>
        </p:nvSpPr>
        <p:spPr>
          <a:xfrm>
            <a:off x="1540500" y="1173409"/>
            <a:ext cx="6367800" cy="1694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4800"/>
              <a:buFont typeface="Barlow SemiBold"/>
              <a:buNone/>
              <a:defRPr sz="70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9pPr>
          </a:lstStyle>
          <a:p>
            <a:endParaRPr lang="en-US" sz="4800" dirty="0"/>
          </a:p>
        </p:txBody>
      </p:sp>
      <p:sp>
        <p:nvSpPr>
          <p:cNvPr id="4" name="Google Shape;917;p63">
            <a:extLst>
              <a:ext uri="{FF2B5EF4-FFF2-40B4-BE49-F238E27FC236}">
                <a16:creationId xmlns:a16="http://schemas.microsoft.com/office/drawing/2014/main" id="{42B953A6-F5FA-4DA5-80B9-AF8B6773E28F}"/>
              </a:ext>
            </a:extLst>
          </p:cNvPr>
          <p:cNvSpPr txBox="1">
            <a:spLocks/>
          </p:cNvSpPr>
          <p:nvPr/>
        </p:nvSpPr>
        <p:spPr>
          <a:xfrm>
            <a:off x="3764250" y="2661709"/>
            <a:ext cx="1920300" cy="411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ctr" rtl="0">
              <a:spcBef>
                <a:spcPts val="0"/>
              </a:spcBef>
              <a:spcAft>
                <a:spcPts val="0"/>
              </a:spcAft>
            </a:pPr>
            <a:r>
              <a:rPr lang="en-US" sz="1800" b="0" i="0" dirty="0">
                <a:solidFill>
                  <a:schemeClr val="accent3"/>
                </a:solidFill>
                <a:effectLst/>
                <a:latin typeface="Arial" panose="020B0604020202020204" pitchFamily="34" charset="0"/>
                <a:ea typeface="Arial" panose="020B0604020202020204" pitchFamily="34" charset="0"/>
                <a:cs typeface="Arial" panose="020B0604020202020204" pitchFamily="34" charset="0"/>
              </a:rPr>
              <a:t>-Scott Hamilton</a:t>
            </a:r>
            <a:endParaRPr lang="en-IN" dirty="0">
              <a:solidFill>
                <a:schemeClr val="accent3"/>
              </a:solidFill>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2"/>
          <p:cNvSpPr txBox="1">
            <a:spLocks noGrp="1"/>
          </p:cNvSpPr>
          <p:nvPr>
            <p:ph type="title"/>
          </p:nvPr>
        </p:nvSpPr>
        <p:spPr>
          <a:xfrm>
            <a:off x="2300716" y="2247409"/>
            <a:ext cx="4542568" cy="747600"/>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en" dirty="0"/>
              <a:t>THANK YOU</a:t>
            </a:r>
            <a:endParaRPr dirty="0"/>
          </a:p>
        </p:txBody>
      </p:sp>
      <p:sp>
        <p:nvSpPr>
          <p:cNvPr id="6" name="Rectangle 5">
            <a:extLst>
              <a:ext uri="{FF2B5EF4-FFF2-40B4-BE49-F238E27FC236}">
                <a16:creationId xmlns:a16="http://schemas.microsoft.com/office/drawing/2014/main" id="{7B075DC4-DC61-4C1A-A3CD-957F781DA0C7}"/>
              </a:ext>
            </a:extLst>
          </p:cNvPr>
          <p:cNvSpPr/>
          <p:nvPr/>
        </p:nvSpPr>
        <p:spPr>
          <a:xfrm>
            <a:off x="2681985" y="3378306"/>
            <a:ext cx="3596385" cy="8646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p:nvPr/>
        </p:nvSpPr>
        <p:spPr>
          <a:xfrm>
            <a:off x="5640625" y="3133238"/>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5640625" y="16266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1674150" y="31521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74150" y="16077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751150" y="3074770"/>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4751150" y="1550775"/>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48577" y="307476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48577" y="155076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318" name="Google Shape;318;p39"/>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Problem</a:t>
            </a:r>
            <a:endParaRPr dirty="0"/>
          </a:p>
        </p:txBody>
      </p:sp>
      <p:sp>
        <p:nvSpPr>
          <p:cNvPr id="320" name="Google Shape;320;p39"/>
          <p:cNvSpPr txBox="1">
            <a:spLocks noGrp="1"/>
          </p:cNvSpPr>
          <p:nvPr>
            <p:ph type="title" idx="3"/>
          </p:nvPr>
        </p:nvSpPr>
        <p:spPr>
          <a:xfrm>
            <a:off x="815358" y="16473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1" name="Google Shape;321;p39"/>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Market and competition</a:t>
            </a:r>
            <a:endParaRPr/>
          </a:p>
        </p:txBody>
      </p:sp>
      <p:sp>
        <p:nvSpPr>
          <p:cNvPr id="323" name="Google Shape;323;p39"/>
          <p:cNvSpPr txBox="1">
            <a:spLocks noGrp="1"/>
          </p:cNvSpPr>
          <p:nvPr>
            <p:ph type="title" idx="6"/>
          </p:nvPr>
        </p:nvSpPr>
        <p:spPr>
          <a:xfrm>
            <a:off x="813816" y="31728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24" name="Google Shape;324;p39"/>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 dirty="0"/>
              <a:t>Our Solution</a:t>
            </a:r>
            <a:endParaRPr dirty="0"/>
          </a:p>
        </p:txBody>
      </p:sp>
      <p:sp>
        <p:nvSpPr>
          <p:cNvPr id="326" name="Google Shape;326;p39"/>
          <p:cNvSpPr txBox="1">
            <a:spLocks noGrp="1"/>
          </p:cNvSpPr>
          <p:nvPr>
            <p:ph type="title" idx="9"/>
          </p:nvPr>
        </p:nvSpPr>
        <p:spPr>
          <a:xfrm>
            <a:off x="4829393" y="1647361"/>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27" name="Google Shape;327;p39"/>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 dirty="0"/>
              <a:t>Future Prospects</a:t>
            </a:r>
            <a:endParaRPr dirty="0"/>
          </a:p>
        </p:txBody>
      </p:sp>
      <p:sp>
        <p:nvSpPr>
          <p:cNvPr id="329" name="Google Shape;329;p39"/>
          <p:cNvSpPr txBox="1">
            <a:spLocks noGrp="1"/>
          </p:cNvSpPr>
          <p:nvPr>
            <p:ph type="title" idx="15"/>
          </p:nvPr>
        </p:nvSpPr>
        <p:spPr>
          <a:xfrm>
            <a:off x="4829393" y="3172856"/>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Problem</a:t>
            </a:r>
            <a:endParaRPr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p>
            <a:pPr marL="0" lvl="0" indent="0" algn="r" rtl="0">
              <a:spcBef>
                <a:spcPts val="0"/>
              </a:spcBef>
              <a:spcAft>
                <a:spcPts val="0"/>
              </a:spcAft>
              <a:buSzPts val="4700"/>
              <a:buNone/>
            </a:pPr>
            <a:r>
              <a:rPr lang="en" dirty="0"/>
              <a:t>INTRODUCTION</a:t>
            </a:r>
            <a:endParaRPr dirty="0"/>
          </a:p>
        </p:txBody>
      </p:sp>
      <p:sp>
        <p:nvSpPr>
          <p:cNvPr id="335" name="Google Shape;335;p40"/>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People with disabilities face several physical barriers outside the boundaries of their home. </a:t>
            </a:r>
          </a:p>
          <a:p>
            <a:pPr marL="0" lvl="0" indent="0" algn="l" rtl="0">
              <a:spcBef>
                <a:spcPts val="0"/>
              </a:spcBef>
              <a:spcAft>
                <a:spcPts val="0"/>
              </a:spcAft>
              <a:buNone/>
            </a:pPr>
            <a:r>
              <a:rPr lang="en-US" dirty="0"/>
              <a:t>All these factors prevent them from benefiting from any system or entity, maximizing their full potential and enjoying their developmental rights. </a:t>
            </a:r>
          </a:p>
        </p:txBody>
      </p:sp>
      <p:sp>
        <p:nvSpPr>
          <p:cNvPr id="336" name="Google Shape;336;p40"/>
          <p:cNvSpPr/>
          <p:nvPr/>
        </p:nvSpPr>
        <p:spPr>
          <a:xfrm>
            <a:off x="6455275" y="645377"/>
            <a:ext cx="856200" cy="856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783310" y="667879"/>
            <a:ext cx="4675470" cy="40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THE PROBLEM</a:t>
            </a:r>
            <a:endParaRPr dirty="0"/>
          </a:p>
        </p:txBody>
      </p:sp>
      <p:sp>
        <p:nvSpPr>
          <p:cNvPr id="384" name="Google Shape;384;p44"/>
          <p:cNvSpPr txBox="1">
            <a:spLocks noGrp="1"/>
          </p:cNvSpPr>
          <p:nvPr>
            <p:ph type="subTitle" idx="1"/>
          </p:nvPr>
        </p:nvSpPr>
        <p:spPr>
          <a:xfrm>
            <a:off x="782859" y="1163532"/>
            <a:ext cx="4676759" cy="176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Some commonly seen issues are:</a:t>
            </a:r>
          </a:p>
          <a:p>
            <a:pPr marL="0" lvl="0" indent="0" algn="l" rtl="0">
              <a:spcBef>
                <a:spcPts val="0"/>
              </a:spcBef>
              <a:spcAft>
                <a:spcPts val="0"/>
              </a:spcAft>
              <a:buNone/>
            </a:pPr>
            <a:r>
              <a:rPr lang="en-US" sz="1600" dirty="0"/>
              <a:t>	</a:t>
            </a:r>
          </a:p>
          <a:p>
            <a:pPr marL="285750" lvl="0" indent="-285750" algn="l" rtl="0">
              <a:spcBef>
                <a:spcPts val="0"/>
              </a:spcBef>
              <a:spcAft>
                <a:spcPts val="0"/>
              </a:spcAft>
              <a:buFont typeface="Wingdings" panose="05000000000000000000" pitchFamily="2" charset="2"/>
              <a:buChar char="q"/>
            </a:pPr>
            <a:r>
              <a:rPr lang="en-US" sz="1600" dirty="0"/>
              <a:t>Steps and curbs that block a person with mobility impairment from entering a building or using a sidewalk. </a:t>
            </a:r>
          </a:p>
          <a:p>
            <a:pPr marL="285750" lvl="0" indent="-285750" algn="l" rtl="0">
              <a:spcBef>
                <a:spcPts val="0"/>
              </a:spcBef>
              <a:spcAft>
                <a:spcPts val="0"/>
              </a:spcAft>
              <a:buFont typeface="Wingdings" panose="05000000000000000000" pitchFamily="2" charset="2"/>
              <a:buChar char="q"/>
            </a:pPr>
            <a:r>
              <a:rPr lang="en-US" sz="1600" dirty="0"/>
              <a:t>Absence of a weight scale that accommodates wheelchairs or others who have difficulty stepping up.</a:t>
            </a:r>
          </a:p>
          <a:p>
            <a:pPr marL="285750" lvl="0" indent="-285750" algn="l" rtl="0">
              <a:spcBef>
                <a:spcPts val="0"/>
              </a:spcBef>
              <a:spcAft>
                <a:spcPts val="0"/>
              </a:spcAft>
              <a:buFont typeface="Wingdings" panose="05000000000000000000" pitchFamily="2" charset="2"/>
              <a:buChar char="q"/>
            </a:pPr>
            <a:r>
              <a:rPr lang="en-US" sz="1600" dirty="0"/>
              <a:t>Lack of access to accessible or convenient transportation for people who are not able to drive because of vision or cognitive impairments. </a:t>
            </a:r>
          </a:p>
          <a:p>
            <a:pPr marL="285750" lvl="0" indent="-285750" algn="l" rtl="0">
              <a:spcBef>
                <a:spcPts val="0"/>
              </a:spcBef>
              <a:spcAft>
                <a:spcPts val="0"/>
              </a:spcAft>
              <a:buFont typeface="Wingdings" panose="05000000000000000000" pitchFamily="2" charset="2"/>
              <a:buChar char="q"/>
            </a:pPr>
            <a:r>
              <a:rPr lang="en-US" sz="1600" dirty="0"/>
              <a:t>Public transportation that may be unavailable or at inconvenient distances or locations.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Our Solution</a:t>
            </a:r>
            <a:endParaRPr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02</a:t>
            </a:r>
            <a:endParaRPr dirty="0"/>
          </a:p>
        </p:txBody>
      </p:sp>
    </p:spTree>
    <p:extLst>
      <p:ext uri="{BB962C8B-B14F-4D97-AF65-F5344CB8AC3E}">
        <p14:creationId xmlns:p14="http://schemas.microsoft.com/office/powerpoint/2010/main" val="248886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SOLUTION</a:t>
            </a:r>
            <a:endParaRPr/>
          </a:p>
        </p:txBody>
      </p:sp>
      <p:sp>
        <p:nvSpPr>
          <p:cNvPr id="404" name="Google Shape;404;p46"/>
          <p:cNvSpPr txBox="1">
            <a:spLocks noGrp="1"/>
          </p:cNvSpPr>
          <p:nvPr>
            <p:ph type="subTitle" idx="1"/>
          </p:nvPr>
        </p:nvSpPr>
        <p:spPr>
          <a:xfrm>
            <a:off x="4942838" y="2127669"/>
            <a:ext cx="3903189" cy="17664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US" sz="1400" b="0" i="0" dirty="0" err="1">
                <a:solidFill>
                  <a:schemeClr val="tx2"/>
                </a:solidFill>
                <a:effectLst/>
                <a:latin typeface="-apple-system"/>
              </a:rPr>
              <a:t>Crylya</a:t>
            </a:r>
            <a:r>
              <a:rPr lang="en-US" sz="1400" b="0" i="0" dirty="0">
                <a:solidFill>
                  <a:schemeClr val="tx2"/>
                </a:solidFill>
                <a:effectLst/>
                <a:latin typeface="-apple-system"/>
              </a:rPr>
              <a:t> wheelchair has been thoughtfully designed to help specially-abled people overcome their disabilities and dependence on others. With its special features, it will help them get around all physical and other barriers, that prevent persons with disabilities from equally accessing opportunities and participating fully in all aspects of life. It aids with basic provisions so they don’t have to rely on anyone else and go through the emotional turmoil of feeling like a burden to others..</a:t>
            </a:r>
            <a:endParaRPr sz="1400" dirty="0">
              <a:solidFill>
                <a:schemeClr val="tx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p:nvPr/>
        </p:nvSpPr>
        <p:spPr>
          <a:xfrm>
            <a:off x="3259288" y="2336955"/>
            <a:ext cx="2308500" cy="411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txBox="1">
            <a:spLocks noGrp="1"/>
          </p:cNvSpPr>
          <p:nvPr>
            <p:ph type="subTitle" idx="2"/>
          </p:nvPr>
        </p:nvSpPr>
        <p:spPr>
          <a:xfrm>
            <a:off x="2490089" y="2919271"/>
            <a:ext cx="4415992" cy="104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Various Features Offered by Crylya Features</a:t>
            </a:r>
            <a:endParaRPr dirty="0"/>
          </a:p>
        </p:txBody>
      </p:sp>
      <p:sp>
        <p:nvSpPr>
          <p:cNvPr id="392" name="Google Shape;392;p45"/>
          <p:cNvSpPr/>
          <p:nvPr/>
        </p:nvSpPr>
        <p:spPr>
          <a:xfrm>
            <a:off x="4128985" y="170649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308827" y="1856764"/>
            <a:ext cx="209414" cy="268570"/>
          </a:xfrm>
          <a:custGeom>
            <a:avLst/>
            <a:gdLst/>
            <a:ahLst/>
            <a:cxnLst/>
            <a:rect l="l" t="t" r="r" b="b"/>
            <a:pathLst>
              <a:path w="5133" h="6583" extrusionOk="0">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txBox="1">
            <a:spLocks noGrp="1"/>
          </p:cNvSpPr>
          <p:nvPr>
            <p:ph type="subTitle" idx="3"/>
          </p:nvPr>
        </p:nvSpPr>
        <p:spPr>
          <a:xfrm>
            <a:off x="2964249" y="2346093"/>
            <a:ext cx="2898600" cy="39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Key Features</a:t>
            </a:r>
            <a:endParaRPr dirty="0"/>
          </a:p>
        </p:txBody>
      </p:sp>
    </p:spTree>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807</Words>
  <Application>Microsoft Office PowerPoint</Application>
  <PresentationFormat>On-screen Show (16:9)</PresentationFormat>
  <Paragraphs>120</Paragraphs>
  <Slides>27</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Roboto</vt:lpstr>
      <vt:lpstr>Syne</vt:lpstr>
      <vt:lpstr>Francois One</vt:lpstr>
      <vt:lpstr>Commissioner ExtraBold</vt:lpstr>
      <vt:lpstr>IBM Plex Sans</vt:lpstr>
      <vt:lpstr>Arial</vt:lpstr>
      <vt:lpstr>Syne SemiBold</vt:lpstr>
      <vt:lpstr>Commissioner</vt:lpstr>
      <vt:lpstr>Barlow SemiBold</vt:lpstr>
      <vt:lpstr>Wingdings</vt:lpstr>
      <vt:lpstr>Bebas Neue</vt:lpstr>
      <vt:lpstr>-apple-system</vt:lpstr>
      <vt:lpstr>Archivo Narrow</vt:lpstr>
      <vt:lpstr>Wind Energy Supplier Pitch Deck by Slidesgo</vt:lpstr>
      <vt:lpstr>CRYLYA  WHEELCHAIR</vt:lpstr>
      <vt:lpstr>Adamay Mann</vt:lpstr>
      <vt:lpstr>TABLE OF CONTENTS</vt:lpstr>
      <vt:lpstr>The Problem</vt:lpstr>
      <vt:lpstr>INTRODUCTION</vt:lpstr>
      <vt:lpstr>THE PROBLEM</vt:lpstr>
      <vt:lpstr>Our Solution</vt:lpstr>
      <vt:lpstr>SOLUTION</vt:lpstr>
      <vt:lpstr>PowerPoint Presentation</vt:lpstr>
      <vt:lpstr>AUTOPILOT</vt:lpstr>
      <vt:lpstr>MANUAL NAVIGATION</vt:lpstr>
      <vt:lpstr>BUTTONS</vt:lpstr>
      <vt:lpstr>FALL ALERT</vt:lpstr>
      <vt:lpstr>HEADLIGHTS</vt:lpstr>
      <vt:lpstr>HEART RATE AND BLOOD PRESSURE MONITORING</vt:lpstr>
      <vt:lpstr>3D MODEL</vt:lpstr>
      <vt:lpstr>APP UI</vt:lpstr>
      <vt:lpstr>APP UI</vt:lpstr>
      <vt:lpstr>APP UI</vt:lpstr>
      <vt:lpstr>APP UI</vt:lpstr>
      <vt:lpstr>3D Modelling</vt:lpstr>
      <vt:lpstr>Marketing and Competition</vt:lpstr>
      <vt:lpstr>Fall Alert</vt:lpstr>
      <vt:lpstr>Future Prospects</vt:lpstr>
      <vt:lpstr>FUTURE PROSPECTS</vt:lpstr>
      <vt:lpstr>The only disability in life is a bad attitude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CRYLYA  WHEELCHAIR</dc:title>
  <cp:lastModifiedBy>Adamay</cp:lastModifiedBy>
  <cp:revision>8</cp:revision>
  <dcterms:modified xsi:type="dcterms:W3CDTF">2022-02-26T21:30:02Z</dcterms:modified>
</cp:coreProperties>
</file>